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5" r:id="rId1"/>
  </p:sldMasterIdLst>
  <p:notesMasterIdLst>
    <p:notesMasterId r:id="rId22"/>
  </p:notesMasterIdLst>
  <p:handoutMasterIdLst>
    <p:handoutMasterId r:id="rId23"/>
  </p:handoutMasterIdLst>
  <p:sldIdLst>
    <p:sldId id="451" r:id="rId2"/>
    <p:sldId id="452" r:id="rId3"/>
    <p:sldId id="454" r:id="rId4"/>
    <p:sldId id="256" r:id="rId5"/>
    <p:sldId id="314" r:id="rId6"/>
    <p:sldId id="316" r:id="rId7"/>
    <p:sldId id="434" r:id="rId8"/>
    <p:sldId id="317" r:id="rId9"/>
    <p:sldId id="442" r:id="rId10"/>
    <p:sldId id="449" r:id="rId11"/>
    <p:sldId id="450" r:id="rId12"/>
    <p:sldId id="438" r:id="rId13"/>
    <p:sldId id="432" r:id="rId14"/>
    <p:sldId id="392" r:id="rId15"/>
    <p:sldId id="446" r:id="rId16"/>
    <p:sldId id="424" r:id="rId17"/>
    <p:sldId id="407" r:id="rId18"/>
    <p:sldId id="427" r:id="rId19"/>
    <p:sldId id="401" r:id="rId20"/>
    <p:sldId id="448" r:id="rId21"/>
  </p:sldIdLst>
  <p:sldSz cx="9144000" cy="6858000" type="screen4x3"/>
  <p:notesSz cx="6858000" cy="91995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1"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20835"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20836"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20837"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43E895-5550-45FB-B9E3-79EDF0B626DD}" type="slidenum">
              <a:rPr lang="en-US"/>
              <a:pPr>
                <a:defRPr/>
              </a:pPr>
              <a:t>‹#›</a:t>
            </a:fld>
            <a:endParaRPr lang="en-US"/>
          </a:p>
        </p:txBody>
      </p:sp>
    </p:spTree>
    <p:extLst>
      <p:ext uri="{BB962C8B-B14F-4D97-AF65-F5344CB8AC3E}">
        <p14:creationId xmlns:p14="http://schemas.microsoft.com/office/powerpoint/2010/main" val="981658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4361CC6-FFC7-4287-A321-6026E6B37CAC}" type="slidenum">
              <a:rPr lang="en-US"/>
              <a:pPr>
                <a:defRPr/>
              </a:pPr>
              <a:t>‹#›</a:t>
            </a:fld>
            <a:endParaRPr lang="en-US"/>
          </a:p>
        </p:txBody>
      </p:sp>
    </p:spTree>
    <p:extLst>
      <p:ext uri="{BB962C8B-B14F-4D97-AF65-F5344CB8AC3E}">
        <p14:creationId xmlns:p14="http://schemas.microsoft.com/office/powerpoint/2010/main" val="2260364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500FE8-AD24-4699-977D-ACAFE9B01D79}" type="slidenum">
              <a:rPr lang="en-US" smtClean="0"/>
              <a:pPr>
                <a:defRPr/>
              </a:pPr>
              <a:t>‹#›</a:t>
            </a:fld>
            <a:endParaRPr lang="en-US"/>
          </a:p>
        </p:txBody>
      </p:sp>
    </p:spTree>
    <p:extLst>
      <p:ext uri="{BB962C8B-B14F-4D97-AF65-F5344CB8AC3E}">
        <p14:creationId xmlns:p14="http://schemas.microsoft.com/office/powerpoint/2010/main" val="4125891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1869703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09346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6290572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08531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41277902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00588823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12731251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881397-7D89-44AE-B4E7-19C6A51463A6}" type="slidenum">
              <a:rPr lang="en-US" smtClean="0"/>
              <a:pPr>
                <a:defRPr/>
              </a:pPr>
              <a:t>‹#›</a:t>
            </a:fld>
            <a:endParaRPr lang="en-US"/>
          </a:p>
        </p:txBody>
      </p:sp>
    </p:spTree>
    <p:extLst>
      <p:ext uri="{BB962C8B-B14F-4D97-AF65-F5344CB8AC3E}">
        <p14:creationId xmlns:p14="http://schemas.microsoft.com/office/powerpoint/2010/main" val="82619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2628150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B80900-B591-4924-8C98-7D55DE279AEA}" type="slidenum">
              <a:rPr lang="en-US" smtClean="0"/>
              <a:pPr>
                <a:defRPr/>
              </a:pPr>
              <a:t>‹#›</a:t>
            </a:fld>
            <a:endParaRPr lang="en-US"/>
          </a:p>
        </p:txBody>
      </p:sp>
    </p:spTree>
    <p:extLst>
      <p:ext uri="{BB962C8B-B14F-4D97-AF65-F5344CB8AC3E}">
        <p14:creationId xmlns:p14="http://schemas.microsoft.com/office/powerpoint/2010/main" val="120586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249758735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198529458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34E89A3-3B35-4A94-8BC8-9839C0DA8A24}" type="slidenum">
              <a:rPr lang="en-US" smtClean="0"/>
              <a:pPr>
                <a:defRPr/>
              </a:pPr>
              <a:t>‹#›</a:t>
            </a:fld>
            <a:endParaRPr lang="en-US"/>
          </a:p>
        </p:txBody>
      </p:sp>
    </p:spTree>
    <p:extLst>
      <p:ext uri="{BB962C8B-B14F-4D97-AF65-F5344CB8AC3E}">
        <p14:creationId xmlns:p14="http://schemas.microsoft.com/office/powerpoint/2010/main" val="153075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D27029-95B6-4172-988E-5ED9C915D19B}" type="slidenum">
              <a:rPr lang="en-US" smtClean="0"/>
              <a:pPr>
                <a:defRPr/>
              </a:pPr>
              <a:t>‹#›</a:t>
            </a:fld>
            <a:endParaRPr lang="en-US"/>
          </a:p>
        </p:txBody>
      </p:sp>
    </p:spTree>
    <p:extLst>
      <p:ext uri="{BB962C8B-B14F-4D97-AF65-F5344CB8AC3E}">
        <p14:creationId xmlns:p14="http://schemas.microsoft.com/office/powerpoint/2010/main" val="11213651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1202858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8DC3264-BEA0-4A02-B253-AC51CEF274B6}" type="slidenum">
              <a:rPr lang="en-US" smtClean="0"/>
              <a:pPr>
                <a:defRPr/>
              </a:pPr>
              <a:t>‹#›</a:t>
            </a:fld>
            <a:endParaRPr lang="en-US"/>
          </a:p>
        </p:txBody>
      </p:sp>
    </p:spTree>
    <p:extLst>
      <p:ext uri="{BB962C8B-B14F-4D97-AF65-F5344CB8AC3E}">
        <p14:creationId xmlns:p14="http://schemas.microsoft.com/office/powerpoint/2010/main" val="400344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47B3271-05CA-4F4F-AE0D-0F66CDAB5AE7}" type="slidenum">
              <a:rPr lang="en-US" smtClean="0"/>
              <a:pPr>
                <a:defRPr/>
              </a:pPr>
              <a:t>‹#›</a:t>
            </a:fld>
            <a:endParaRPr lang="en-US"/>
          </a:p>
        </p:txBody>
      </p:sp>
    </p:spTree>
    <p:extLst>
      <p:ext uri="{BB962C8B-B14F-4D97-AF65-F5344CB8AC3E}">
        <p14:creationId xmlns:p14="http://schemas.microsoft.com/office/powerpoint/2010/main" val="3879060928"/>
      </p:ext>
    </p:extLst>
  </p:cSld>
  <p:clrMap bg1="lt1" tx1="dk1" bg2="lt2" tx2="dk2" accent1="accent1" accent2="accent2" accent3="accent3" accent4="accent4" accent5="accent5" accent6="accent6" hlink="hlink" folHlink="folHlink"/>
  <p:sldLayoutIdLst>
    <p:sldLayoutId id="2147485076" r:id="rId1"/>
    <p:sldLayoutId id="2147485077" r:id="rId2"/>
    <p:sldLayoutId id="2147485078" r:id="rId3"/>
    <p:sldLayoutId id="2147485079" r:id="rId4"/>
    <p:sldLayoutId id="2147485080" r:id="rId5"/>
    <p:sldLayoutId id="2147485081" r:id="rId6"/>
    <p:sldLayoutId id="2147485082" r:id="rId7"/>
    <p:sldLayoutId id="2147485083" r:id="rId8"/>
    <p:sldLayoutId id="2147485084" r:id="rId9"/>
    <p:sldLayoutId id="2147485085" r:id="rId10"/>
    <p:sldLayoutId id="2147485086" r:id="rId11"/>
    <p:sldLayoutId id="2147485087" r:id="rId12"/>
    <p:sldLayoutId id="2147485088" r:id="rId13"/>
    <p:sldLayoutId id="2147485089" r:id="rId14"/>
    <p:sldLayoutId id="2147485090" r:id="rId15"/>
    <p:sldLayoutId id="2147485091" r:id="rId16"/>
    <p:sldLayoutId id="2147485092"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1" y="2404534"/>
            <a:ext cx="7315200" cy="1646302"/>
          </a:xfrm>
        </p:spPr>
        <p:txBody>
          <a:bodyPr/>
          <a:lstStyle/>
          <a:p>
            <a:r>
              <a:rPr lang="en-US" sz="4800" dirty="0" smtClean="0"/>
              <a:t>SUNY Voices: </a:t>
            </a:r>
            <a:br>
              <a:rPr lang="en-US" sz="4800" dirty="0" smtClean="0"/>
            </a:br>
            <a:r>
              <a:rPr lang="en-US" sz="4800" dirty="0" smtClean="0"/>
              <a:t>CGL Leadership Institute</a:t>
            </a:r>
            <a:endParaRPr lang="en-US" sz="4800" dirty="0"/>
          </a:p>
        </p:txBody>
      </p:sp>
      <p:sp>
        <p:nvSpPr>
          <p:cNvPr id="3" name="Subtitle 2"/>
          <p:cNvSpPr>
            <a:spLocks noGrp="1"/>
          </p:cNvSpPr>
          <p:nvPr>
            <p:ph type="subTitle" idx="1"/>
          </p:nvPr>
        </p:nvSpPr>
        <p:spPr/>
        <p:txBody>
          <a:bodyPr/>
          <a:lstStyle/>
          <a:p>
            <a:r>
              <a:rPr lang="en-US" dirty="0" smtClean="0"/>
              <a:t>Faculty Council of Community Colleges</a:t>
            </a:r>
          </a:p>
          <a:p>
            <a:r>
              <a:rPr lang="en-US" dirty="0" smtClean="0"/>
              <a:t>University Faculty Senate</a:t>
            </a:r>
            <a:endParaRPr lang="en-US" dirty="0"/>
          </a:p>
        </p:txBody>
      </p:sp>
      <p:sp>
        <p:nvSpPr>
          <p:cNvPr id="4" name="Slide Number Placeholder 3"/>
          <p:cNvSpPr>
            <a:spLocks noGrp="1"/>
          </p:cNvSpPr>
          <p:nvPr>
            <p:ph type="sldNum" sz="quarter" idx="12"/>
          </p:nvPr>
        </p:nvSpPr>
        <p:spPr/>
        <p:txBody>
          <a:bodyPr/>
          <a:lstStyle/>
          <a:p>
            <a:pPr>
              <a:defRPr/>
            </a:pPr>
            <a:fld id="{1C500FE8-AD24-4699-977D-ACAFE9B01D79}" type="slidenum">
              <a:rPr lang="en-US" smtClean="0"/>
              <a:pPr>
                <a:defRPr/>
              </a:pPr>
              <a:t>1</a:t>
            </a:fld>
            <a:endParaRPr lang="en-US"/>
          </a:p>
        </p:txBody>
      </p:sp>
    </p:spTree>
    <p:extLst>
      <p:ext uri="{BB962C8B-B14F-4D97-AF65-F5344CB8AC3E}">
        <p14:creationId xmlns:p14="http://schemas.microsoft.com/office/powerpoint/2010/main" val="25946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SUNY System </a:t>
            </a:r>
            <a:br>
              <a:rPr lang="en-US" b="1" dirty="0" smtClean="0"/>
            </a:br>
            <a:r>
              <a:rPr lang="en-US" b="1" dirty="0" smtClean="0"/>
              <a:t>Shared Governance</a:t>
            </a:r>
            <a:endParaRPr lang="en-US" b="1" dirty="0"/>
          </a:p>
        </p:txBody>
      </p:sp>
      <p:sp>
        <p:nvSpPr>
          <p:cNvPr id="3" name="Content Placeholder 2"/>
          <p:cNvSpPr>
            <a:spLocks noGrp="1"/>
          </p:cNvSpPr>
          <p:nvPr>
            <p:ph idx="1"/>
          </p:nvPr>
        </p:nvSpPr>
        <p:spPr/>
        <p:txBody>
          <a:bodyPr>
            <a:normAutofit lnSpcReduction="10000"/>
          </a:bodyPr>
          <a:lstStyle/>
          <a:p>
            <a:r>
              <a:rPr lang="en-US" dirty="0" smtClean="0"/>
              <a:t>SUNY Board of Trustees</a:t>
            </a:r>
          </a:p>
          <a:p>
            <a:pPr lvl="1"/>
            <a:r>
              <a:rPr lang="en-US" dirty="0" smtClean="0"/>
              <a:t>UFS &amp; FCCC presidents are ex officio members</a:t>
            </a:r>
          </a:p>
          <a:p>
            <a:pPr lvl="1"/>
            <a:r>
              <a:rPr lang="en-US" dirty="0" smtClean="0"/>
              <a:t>Student Assembly president is voting member</a:t>
            </a:r>
          </a:p>
          <a:p>
            <a:r>
              <a:rPr lang="en-US" dirty="0" smtClean="0"/>
              <a:t>Chancellor</a:t>
            </a:r>
          </a:p>
          <a:p>
            <a:pPr lvl="1"/>
            <a:r>
              <a:rPr lang="en-US" dirty="0" smtClean="0"/>
              <a:t>Three governance leaders sit on Cabinet</a:t>
            </a:r>
          </a:p>
          <a:p>
            <a:r>
              <a:rPr lang="en-US" dirty="0" smtClean="0"/>
              <a:t>SUNY Provost</a:t>
            </a:r>
          </a:p>
          <a:p>
            <a:r>
              <a:rPr lang="en-US" dirty="0" smtClean="0"/>
              <a:t>Provost’s office – administers academic policy</a:t>
            </a:r>
          </a:p>
          <a:p>
            <a:pPr lvl="1"/>
            <a:r>
              <a:rPr lang="en-US" dirty="0" smtClean="0"/>
              <a:t>Shared governance efforts commonly housed here:</a:t>
            </a:r>
          </a:p>
          <a:p>
            <a:pPr lvl="2"/>
            <a:r>
              <a:rPr lang="en-US" dirty="0" smtClean="0"/>
              <a:t>Development of policy via task forces</a:t>
            </a:r>
          </a:p>
          <a:p>
            <a:pPr lvl="2"/>
            <a:r>
              <a:rPr lang="en-US" dirty="0"/>
              <a:t>Drafts of policy for </a:t>
            </a:r>
            <a:r>
              <a:rPr lang="en-US" dirty="0" smtClean="0"/>
              <a:t>review from system governance bodies &amp; campus governance</a:t>
            </a:r>
            <a:endParaRPr lang="en-US" dirty="0"/>
          </a:p>
          <a:p>
            <a:pPr lvl="2"/>
            <a:endParaRPr lang="en-US" dirty="0"/>
          </a:p>
        </p:txBody>
      </p:sp>
      <p:sp>
        <p:nvSpPr>
          <p:cNvPr id="4" name="Slide Number Placeholder 3"/>
          <p:cNvSpPr>
            <a:spLocks noGrp="1"/>
          </p:cNvSpPr>
          <p:nvPr>
            <p:ph type="sldNum" sz="quarter" idx="12"/>
          </p:nvPr>
        </p:nvSpPr>
        <p:spPr/>
        <p:txBody>
          <a:bodyPr/>
          <a:lstStyle/>
          <a:p>
            <a:pPr>
              <a:defRPr/>
            </a:pPr>
            <a:fld id="{C47B3271-05CA-4F4F-AE0D-0F66CDAB5AE7}" type="slidenum">
              <a:rPr lang="en-US" smtClean="0"/>
              <a:pPr>
                <a:defRPr/>
              </a:pPr>
              <a:t>10</a:t>
            </a:fld>
            <a:endParaRPr lang="en-US"/>
          </a:p>
        </p:txBody>
      </p:sp>
    </p:spTree>
    <p:extLst>
      <p:ext uri="{BB962C8B-B14F-4D97-AF65-F5344CB8AC3E}">
        <p14:creationId xmlns:p14="http://schemas.microsoft.com/office/powerpoint/2010/main" val="501502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Roles and Responsibilities of Faculty</a:t>
            </a:r>
            <a:endParaRPr lang="en-US" b="1" dirty="0"/>
          </a:p>
        </p:txBody>
      </p:sp>
      <p:sp>
        <p:nvSpPr>
          <p:cNvPr id="3" name="Content Placeholder 2"/>
          <p:cNvSpPr>
            <a:spLocks noGrp="1"/>
          </p:cNvSpPr>
          <p:nvPr>
            <p:ph idx="1"/>
          </p:nvPr>
        </p:nvSpPr>
        <p:spPr/>
        <p:txBody>
          <a:bodyPr/>
          <a:lstStyle/>
          <a:p>
            <a:r>
              <a:rPr lang="en-US" dirty="0" smtClean="0"/>
              <a:t>Policy-making vs. policy implementation/administration</a:t>
            </a:r>
          </a:p>
          <a:p>
            <a:pPr lvl="1"/>
            <a:r>
              <a:rPr lang="en-US" dirty="0" smtClean="0"/>
              <a:t>Process and substance</a:t>
            </a:r>
          </a:p>
          <a:p>
            <a:r>
              <a:rPr lang="en-US" dirty="0" smtClean="0"/>
              <a:t>Unions vs. governance bodies</a:t>
            </a:r>
          </a:p>
          <a:p>
            <a:endParaRPr lang="en-US" dirty="0"/>
          </a:p>
        </p:txBody>
      </p:sp>
      <p:sp>
        <p:nvSpPr>
          <p:cNvPr id="4" name="Slide Number Placeholder 3"/>
          <p:cNvSpPr>
            <a:spLocks noGrp="1"/>
          </p:cNvSpPr>
          <p:nvPr>
            <p:ph type="sldNum" sz="quarter" idx="12"/>
          </p:nvPr>
        </p:nvSpPr>
        <p:spPr/>
        <p:txBody>
          <a:bodyPr/>
          <a:lstStyle/>
          <a:p>
            <a:pPr>
              <a:defRPr/>
            </a:pPr>
            <a:fld id="{C47B3271-05CA-4F4F-AE0D-0F66CDAB5AE7}" type="slidenum">
              <a:rPr lang="en-US" smtClean="0"/>
              <a:pPr>
                <a:defRPr/>
              </a:pPr>
              <a:t>11</a:t>
            </a:fld>
            <a:endParaRPr lang="en-US"/>
          </a:p>
        </p:txBody>
      </p:sp>
    </p:spTree>
    <p:extLst>
      <p:ext uri="{BB962C8B-B14F-4D97-AF65-F5344CB8AC3E}">
        <p14:creationId xmlns:p14="http://schemas.microsoft.com/office/powerpoint/2010/main" val="312404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285750" lvl="1"/>
            <a:r>
              <a:rPr lang="en-US" sz="2800" dirty="0"/>
              <a:t>Authentic, shared development of policy occurs when shared governance is working effectively</a:t>
            </a:r>
            <a:r>
              <a:rPr lang="en-US" sz="2800" dirty="0" smtClean="0"/>
              <a:t>.</a:t>
            </a:r>
            <a:endParaRPr lang="en-US" sz="2800" dirty="0"/>
          </a:p>
          <a:p>
            <a:pPr marL="285750" lvl="1"/>
            <a:r>
              <a:rPr lang="en-US" sz="2800" dirty="0"/>
              <a:t>Occasional “feedback” or “consultation” on pre-determined decisions may happen but should not be the norm.</a:t>
            </a:r>
          </a:p>
          <a:p>
            <a:pPr marL="285750" lvl="1"/>
            <a:endParaRPr lang="en-US" sz="2800" dirty="0"/>
          </a:p>
          <a:p>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12</a:t>
            </a:fld>
            <a:endParaRPr lang="en-US"/>
          </a:p>
        </p:txBody>
      </p:sp>
      <p:sp>
        <p:nvSpPr>
          <p:cNvPr id="5" name="Title 4"/>
          <p:cNvSpPr>
            <a:spLocks noGrp="1"/>
          </p:cNvSpPr>
          <p:nvPr>
            <p:ph type="title"/>
          </p:nvPr>
        </p:nvSpPr>
        <p:spPr/>
        <p:txBody>
          <a:bodyPr/>
          <a:lstStyle/>
          <a:p>
            <a:r>
              <a:rPr lang="en-US" dirty="0" smtClean="0"/>
              <a:t/>
            </a:r>
            <a:br>
              <a:rPr lang="en-US" dirty="0" smtClean="0"/>
            </a:br>
            <a:r>
              <a:rPr lang="en-US" b="1" dirty="0" smtClean="0"/>
              <a:t>Sound policy-making</a:t>
            </a:r>
            <a:endParaRPr lang="en-US" b="1" dirty="0"/>
          </a:p>
        </p:txBody>
      </p:sp>
    </p:spTree>
    <p:extLst>
      <p:ext uri="{BB962C8B-B14F-4D97-AF65-F5344CB8AC3E}">
        <p14:creationId xmlns:p14="http://schemas.microsoft.com/office/powerpoint/2010/main" val="680610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r>
            <a:br>
              <a:rPr lang="en-US" b="1" dirty="0" smtClean="0"/>
            </a:br>
            <a:r>
              <a:rPr lang="en-US" b="1" dirty="0" smtClean="0"/>
              <a:t>Policy-making vs. procedure</a:t>
            </a:r>
            <a:endParaRPr lang="en-US" b="1" dirty="0"/>
          </a:p>
        </p:txBody>
      </p:sp>
      <p:sp>
        <p:nvSpPr>
          <p:cNvPr id="3" name="Content Placeholder 2"/>
          <p:cNvSpPr>
            <a:spLocks noGrp="1"/>
          </p:cNvSpPr>
          <p:nvPr>
            <p:ph sz="quarter" idx="13"/>
          </p:nvPr>
        </p:nvSpPr>
        <p:spPr/>
        <p:txBody>
          <a:bodyPr>
            <a:normAutofit fontScale="85000" lnSpcReduction="20000"/>
          </a:bodyPr>
          <a:lstStyle/>
          <a:p>
            <a:pPr lvl="1" indent="-457200"/>
            <a:r>
              <a:rPr lang="en-US" sz="2800" dirty="0"/>
              <a:t>Be aware of getting into the weeds of policy implementation or campus operations. These are administrative functions.</a:t>
            </a:r>
          </a:p>
          <a:p>
            <a:pPr lvl="1" indent="-457200"/>
            <a:r>
              <a:rPr lang="en-US" sz="2800" dirty="0"/>
              <a:t>Much faculty work is mistakenly OPERATIONAL instead of engaging in a meaningful role in policy-making. Some faculty work is service to the college.</a:t>
            </a:r>
          </a:p>
          <a:p>
            <a:pPr lvl="1" indent="-457200"/>
            <a:r>
              <a:rPr lang="en-US" sz="2800" dirty="0"/>
              <a:t>Procedure can alter policy, so it must also be carefully reviewed to ensure that it reflects or reinforces academic policy.</a:t>
            </a:r>
          </a:p>
          <a:p>
            <a:pPr marL="182880" lvl="1"/>
            <a:endParaRPr lang="en-US" sz="2800" dirty="0" smtClean="0">
              <a:solidFill>
                <a:schemeClr val="tx1">
                  <a:lumMod val="85000"/>
                  <a:lumOff val="15000"/>
                </a:schemeClr>
              </a:solidFill>
            </a:endParaRPr>
          </a:p>
          <a:p>
            <a:pPr marL="182880" lvl="1"/>
            <a:endParaRPr lang="en-US" sz="2800" dirty="0">
              <a:solidFill>
                <a:schemeClr val="tx1">
                  <a:lumMod val="85000"/>
                  <a:lumOff val="15000"/>
                </a:schemeClr>
              </a:solidFill>
            </a:endParaRPr>
          </a:p>
          <a:p>
            <a:pPr marL="182880" lvl="1"/>
            <a:endParaRPr lang="en-US" sz="2800" dirty="0">
              <a:solidFill>
                <a:schemeClr val="tx1">
                  <a:lumMod val="85000"/>
                  <a:lumOff val="15000"/>
                </a:schemeClr>
              </a:solidFill>
            </a:endParaRPr>
          </a:p>
          <a:p>
            <a:pPr marL="182880" lvl="1"/>
            <a:endParaRPr lang="en-US" sz="2800" dirty="0">
              <a:solidFill>
                <a:schemeClr val="tx1">
                  <a:lumMod val="85000"/>
                  <a:lumOff val="15000"/>
                </a:schemeClr>
              </a:solidFill>
            </a:endParaRPr>
          </a:p>
          <a:p>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13</a:t>
            </a:fld>
            <a:endParaRPr lang="en-US"/>
          </a:p>
        </p:txBody>
      </p:sp>
    </p:spTree>
    <p:extLst>
      <p:ext uri="{BB962C8B-B14F-4D97-AF65-F5344CB8AC3E}">
        <p14:creationId xmlns:p14="http://schemas.microsoft.com/office/powerpoint/2010/main" val="336780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274638"/>
            <a:ext cx="8229600" cy="1143000"/>
          </a:xfrm>
        </p:spPr>
        <p:txBody>
          <a:bodyPr>
            <a:normAutofit fontScale="90000"/>
          </a:bodyPr>
          <a:lstStyle/>
          <a:p>
            <a:r>
              <a:rPr lang="en-US" altLang="en-US" b="1" dirty="0" smtClean="0">
                <a:cs typeface="Trebuchet MS" pitchFamily="34" charset="0"/>
              </a:rPr>
              <a:t/>
            </a:r>
            <a:br>
              <a:rPr lang="en-US" altLang="en-US" b="1" dirty="0" smtClean="0">
                <a:cs typeface="Trebuchet MS" pitchFamily="34" charset="0"/>
              </a:rPr>
            </a:br>
            <a:r>
              <a:rPr lang="en-US" altLang="en-US" b="1" dirty="0" smtClean="0">
                <a:cs typeface="Trebuchet MS" pitchFamily="34" charset="0"/>
              </a:rPr>
              <a:t>Importance of process</a:t>
            </a:r>
          </a:p>
        </p:txBody>
      </p:sp>
      <p:sp>
        <p:nvSpPr>
          <p:cNvPr id="3" name="Content Placeholder 2"/>
          <p:cNvSpPr>
            <a:spLocks noGrp="1"/>
          </p:cNvSpPr>
          <p:nvPr>
            <p:ph idx="4294967295"/>
          </p:nvPr>
        </p:nvSpPr>
        <p:spPr>
          <a:xfrm>
            <a:off x="0" y="1371600"/>
            <a:ext cx="8229600" cy="4754563"/>
          </a:xfrm>
        </p:spPr>
        <p:txBody>
          <a:bodyPr rtlCol="0">
            <a:noAutofit/>
          </a:bodyPr>
          <a:lstStyle/>
          <a:p>
            <a:pPr marL="1014984" lvl="2" indent="-365760">
              <a:defRPr/>
            </a:pPr>
            <a:r>
              <a:rPr lang="en-US" sz="2000" dirty="0">
                <a:solidFill>
                  <a:schemeClr val="tx1">
                    <a:lumMod val="85000"/>
                    <a:lumOff val="15000"/>
                  </a:schemeClr>
                </a:solidFill>
              </a:rPr>
              <a:t>Who sets the agenda?</a:t>
            </a:r>
          </a:p>
          <a:p>
            <a:pPr marL="1014984" lvl="2" indent="-365760">
              <a:defRPr/>
            </a:pPr>
            <a:r>
              <a:rPr lang="en-US" sz="2000" dirty="0" smtClean="0">
                <a:solidFill>
                  <a:schemeClr val="tx1">
                    <a:lumMod val="85000"/>
                    <a:lumOff val="15000"/>
                  </a:schemeClr>
                </a:solidFill>
              </a:rPr>
              <a:t>Are </a:t>
            </a:r>
            <a:r>
              <a:rPr lang="en-US" sz="2000" dirty="0">
                <a:solidFill>
                  <a:schemeClr val="tx1">
                    <a:lumMod val="85000"/>
                    <a:lumOff val="15000"/>
                  </a:schemeClr>
                </a:solidFill>
              </a:rPr>
              <a:t>all committees reporting to a larger governance body? </a:t>
            </a:r>
          </a:p>
          <a:p>
            <a:pPr marL="1014984" lvl="2" indent="-365760">
              <a:defRPr/>
            </a:pPr>
            <a:r>
              <a:rPr lang="en-US" sz="2000" dirty="0">
                <a:solidFill>
                  <a:schemeClr val="tx1">
                    <a:lumMod val="85000"/>
                    <a:lumOff val="15000"/>
                  </a:schemeClr>
                </a:solidFill>
              </a:rPr>
              <a:t>Are committee members elected by senators/members (and therefore accountable to those members)?</a:t>
            </a:r>
          </a:p>
          <a:p>
            <a:pPr marL="1014984" lvl="2" indent="-365760">
              <a:defRPr/>
            </a:pPr>
            <a:r>
              <a:rPr lang="en-US" sz="2000" dirty="0">
                <a:solidFill>
                  <a:schemeClr val="tx1">
                    <a:lumMod val="85000"/>
                    <a:lumOff val="15000"/>
                  </a:schemeClr>
                </a:solidFill>
              </a:rPr>
              <a:t>Are senators communicating agenda items and decisions to constituents? </a:t>
            </a:r>
            <a:endParaRPr lang="en-US" sz="2000" dirty="0" smtClean="0">
              <a:solidFill>
                <a:schemeClr val="tx1">
                  <a:lumMod val="85000"/>
                  <a:lumOff val="15000"/>
                </a:schemeClr>
              </a:solidFill>
            </a:endParaRPr>
          </a:p>
          <a:p>
            <a:pPr marL="1014984" lvl="2" indent="-365760">
              <a:defRPr/>
            </a:pPr>
            <a:r>
              <a:rPr lang="en-US" sz="2000" dirty="0" smtClean="0">
                <a:solidFill>
                  <a:schemeClr val="tx1">
                    <a:lumMod val="85000"/>
                    <a:lumOff val="15000"/>
                  </a:schemeClr>
                </a:solidFill>
              </a:rPr>
              <a:t>How </a:t>
            </a:r>
            <a:r>
              <a:rPr lang="en-US" sz="2000" dirty="0">
                <a:solidFill>
                  <a:schemeClr val="tx1">
                    <a:lumMod val="85000"/>
                    <a:lumOff val="15000"/>
                  </a:schemeClr>
                </a:solidFill>
              </a:rPr>
              <a:t>do issues move from constituents to their representatives or to the body?</a:t>
            </a:r>
          </a:p>
          <a:p>
            <a:pPr marL="1014984" lvl="2" indent="-365760">
              <a:defRPr/>
            </a:pPr>
            <a:r>
              <a:rPr lang="en-US" sz="2000" dirty="0" smtClean="0">
                <a:solidFill>
                  <a:schemeClr val="tx1">
                    <a:lumMod val="85000"/>
                    <a:lumOff val="15000"/>
                  </a:schemeClr>
                </a:solidFill>
              </a:rPr>
              <a:t>How </a:t>
            </a:r>
            <a:r>
              <a:rPr lang="en-US" sz="2000" dirty="0">
                <a:solidFill>
                  <a:schemeClr val="tx1">
                    <a:lumMod val="85000"/>
                    <a:lumOff val="15000"/>
                  </a:schemeClr>
                </a:solidFill>
              </a:rPr>
              <a:t>do governance bodies interact/relate to each other?</a:t>
            </a:r>
          </a:p>
          <a:p>
            <a:pPr marL="1719072" lvl="4" indent="-365760">
              <a:defRPr/>
            </a:pPr>
            <a:r>
              <a:rPr lang="en-US" sz="2000" dirty="0">
                <a:solidFill>
                  <a:schemeClr val="tx1">
                    <a:lumMod val="85000"/>
                    <a:lumOff val="15000"/>
                  </a:schemeClr>
                </a:solidFill>
              </a:rPr>
              <a:t>Is it clear in by-laws how bodies relate to each other?</a:t>
            </a:r>
          </a:p>
          <a:p>
            <a:pPr marL="1719072" lvl="4" indent="-365760">
              <a:defRPr/>
            </a:pPr>
            <a:r>
              <a:rPr lang="en-US" sz="2000" dirty="0">
                <a:solidFill>
                  <a:schemeClr val="tx1">
                    <a:lumMod val="85000"/>
                    <a:lumOff val="15000"/>
                  </a:schemeClr>
                </a:solidFill>
              </a:rPr>
              <a:t>Are mechanisms in place for college senate and student senate to interact?</a:t>
            </a:r>
          </a:p>
          <a:p>
            <a:pPr marL="1014984" lvl="2" indent="-365760">
              <a:defRPr/>
            </a:pPr>
            <a:endParaRPr lang="en-US" sz="2000" dirty="0">
              <a:solidFill>
                <a:schemeClr val="tx1">
                  <a:lumMod val="85000"/>
                  <a:lumOff val="15000"/>
                </a:schemeClr>
              </a:solidFill>
            </a:endParaRPr>
          </a:p>
        </p:txBody>
      </p:sp>
      <p:sp>
        <p:nvSpPr>
          <p:cNvPr id="17412" name="Slide Number Placeholder 3"/>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pPr algn="r" eaLnBrk="1" hangingPunct="1"/>
            <a:fld id="{582503EB-E0B7-4893-8253-B41C43042211}" type="slidenum">
              <a:rPr lang="en-US" altLang="en-US" sz="1200">
                <a:latin typeface="Arial" charset="0"/>
              </a:rPr>
              <a:pPr algn="r" eaLnBrk="1" hangingPunct="1"/>
              <a:t>14</a:t>
            </a:fld>
            <a:endParaRPr lang="en-US" altLang="en-US" sz="120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representation</a:t>
            </a:r>
            <a:endParaRPr lang="en-US" b="1" dirty="0"/>
          </a:p>
        </p:txBody>
      </p:sp>
      <p:sp>
        <p:nvSpPr>
          <p:cNvPr id="3" name="Content Placeholder 2"/>
          <p:cNvSpPr>
            <a:spLocks noGrp="1"/>
          </p:cNvSpPr>
          <p:nvPr>
            <p:ph sz="quarter" idx="13"/>
          </p:nvPr>
        </p:nvSpPr>
        <p:spPr/>
        <p:txBody>
          <a:bodyPr>
            <a:normAutofit fontScale="62500" lnSpcReduction="20000"/>
          </a:bodyPr>
          <a:lstStyle/>
          <a:p>
            <a:r>
              <a:rPr lang="en-US" sz="2900" u="sng" dirty="0"/>
              <a:t>Trustee style: </a:t>
            </a:r>
            <a:r>
              <a:rPr lang="en-US" sz="2900" dirty="0"/>
              <a:t>representative acts in the best interest of his/her constituents based on own expertise and experience</a:t>
            </a:r>
          </a:p>
          <a:p>
            <a:r>
              <a:rPr lang="en-US" sz="2900" u="sng" dirty="0"/>
              <a:t>Delegate style</a:t>
            </a:r>
            <a:r>
              <a:rPr lang="en-US" sz="2900" dirty="0"/>
              <a:t>: representative acts as a messenger of constituent will</a:t>
            </a:r>
          </a:p>
          <a:p>
            <a:pPr lvl="1"/>
            <a:r>
              <a:rPr lang="en-US" sz="2900" dirty="0"/>
              <a:t>It’s difficult to determine what that is.</a:t>
            </a:r>
          </a:p>
          <a:p>
            <a:r>
              <a:rPr lang="en-US" sz="2900" dirty="0"/>
              <a:t>Communication is KEY!</a:t>
            </a:r>
          </a:p>
          <a:p>
            <a:pPr lvl="1"/>
            <a:r>
              <a:rPr lang="en-US" sz="2900" dirty="0"/>
              <a:t>Representatives must inform constituents of the issues and the decision outcomes.  </a:t>
            </a:r>
          </a:p>
          <a:p>
            <a:pPr lvl="1"/>
            <a:r>
              <a:rPr lang="en-US" sz="2900" dirty="0"/>
              <a:t>Constituents must be aware and interested in offering their views on issues.</a:t>
            </a:r>
          </a:p>
          <a:p>
            <a:r>
              <a:rPr lang="en-US" sz="2900" dirty="0" smtClean="0"/>
              <a:t>Faculty and students who are serve on a campus-wide committees should be elected by their constituent groups. </a:t>
            </a:r>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15</a:t>
            </a:fld>
            <a:endParaRPr lang="en-US"/>
          </a:p>
        </p:txBody>
      </p:sp>
    </p:spTree>
    <p:extLst>
      <p:ext uri="{BB962C8B-B14F-4D97-AF65-F5344CB8AC3E}">
        <p14:creationId xmlns:p14="http://schemas.microsoft.com/office/powerpoint/2010/main" val="827482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cs typeface="Trebuchet MS" pitchFamily="34" charset="0"/>
              </a:rPr>
              <a:t/>
            </a:r>
            <a:br>
              <a:rPr lang="en-US" altLang="en-US" b="1" dirty="0" smtClean="0">
                <a:cs typeface="Trebuchet MS" pitchFamily="34" charset="0"/>
              </a:rPr>
            </a:br>
            <a:r>
              <a:rPr lang="en-US" altLang="en-US" b="1" dirty="0" smtClean="0">
                <a:cs typeface="Trebuchet MS" pitchFamily="34" charset="0"/>
              </a:rPr>
              <a:t>Decision-making structures</a:t>
            </a:r>
            <a:endParaRPr lang="en-US" b="1" dirty="0"/>
          </a:p>
        </p:txBody>
      </p:sp>
      <p:sp>
        <p:nvSpPr>
          <p:cNvPr id="3" name="Content Placeholder 2"/>
          <p:cNvSpPr>
            <a:spLocks noGrp="1"/>
          </p:cNvSpPr>
          <p:nvPr>
            <p:ph sz="quarter" idx="13"/>
          </p:nvPr>
        </p:nvSpPr>
        <p:spPr/>
        <p:txBody>
          <a:bodyPr>
            <a:normAutofit fontScale="25000" lnSpcReduction="20000"/>
          </a:bodyPr>
          <a:lstStyle/>
          <a:p>
            <a:pPr marL="285750" lvl="1" indent="0">
              <a:spcBef>
                <a:spcPts val="600"/>
              </a:spcBef>
              <a:buClr>
                <a:schemeClr val="tx2"/>
              </a:buClr>
              <a:buSzPct val="73000"/>
              <a:buNone/>
            </a:pPr>
            <a:r>
              <a:rPr lang="en-US" sz="7200" dirty="0">
                <a:solidFill>
                  <a:schemeClr val="tx1">
                    <a:lumMod val="85000"/>
                    <a:lumOff val="15000"/>
                  </a:schemeClr>
                </a:solidFill>
              </a:rPr>
              <a:t>Governance vs. </a:t>
            </a:r>
            <a:r>
              <a:rPr lang="en-US" sz="7200" dirty="0" smtClean="0">
                <a:solidFill>
                  <a:schemeClr val="tx1">
                    <a:lumMod val="85000"/>
                    <a:lumOff val="15000"/>
                  </a:schemeClr>
                </a:solidFill>
              </a:rPr>
              <a:t>Unions</a:t>
            </a:r>
          </a:p>
          <a:p>
            <a:pPr marL="754063" lvl="1" indent="-342900">
              <a:defRPr/>
            </a:pPr>
            <a:r>
              <a:rPr lang="en-US" sz="7200" dirty="0" smtClean="0">
                <a:solidFill>
                  <a:schemeClr val="tx1">
                    <a:lumMod val="85000"/>
                    <a:lumOff val="15000"/>
                  </a:schemeClr>
                </a:solidFill>
              </a:rPr>
              <a:t>Governance deals with academic matters (curriculum, pedagogy, assessment, etc.)</a:t>
            </a:r>
          </a:p>
          <a:p>
            <a:pPr marL="754063" lvl="1" indent="-342900">
              <a:defRPr/>
            </a:pPr>
            <a:r>
              <a:rPr lang="en-US" sz="7200" dirty="0" smtClean="0">
                <a:solidFill>
                  <a:schemeClr val="tx1">
                    <a:lumMod val="85000"/>
                    <a:lumOff val="15000"/>
                  </a:schemeClr>
                </a:solidFill>
              </a:rPr>
              <a:t>Union deals with </a:t>
            </a:r>
            <a:r>
              <a:rPr lang="en-US" sz="7200" dirty="0">
                <a:solidFill>
                  <a:schemeClr val="tx1">
                    <a:lumMod val="85000"/>
                    <a:lumOff val="15000"/>
                  </a:schemeClr>
                </a:solidFill>
              </a:rPr>
              <a:t>s</a:t>
            </a:r>
            <a:r>
              <a:rPr lang="en-US" sz="7200" dirty="0" smtClean="0">
                <a:solidFill>
                  <a:schemeClr val="tx1">
                    <a:lumMod val="85000"/>
                    <a:lumOff val="15000"/>
                  </a:schemeClr>
                </a:solidFill>
              </a:rPr>
              <a:t>alary, terms of employment</a:t>
            </a:r>
          </a:p>
          <a:p>
            <a:pPr marL="754063" lvl="1" indent="-342900">
              <a:defRPr/>
            </a:pPr>
            <a:r>
              <a:rPr lang="en-US" altLang="en-US" sz="7200" dirty="0" smtClean="0"/>
              <a:t>Unions </a:t>
            </a:r>
            <a:r>
              <a:rPr lang="en-US" altLang="en-US" sz="7200" dirty="0"/>
              <a:t>are </a:t>
            </a:r>
            <a:r>
              <a:rPr lang="en-US" altLang="en-US" sz="7200" dirty="0" smtClean="0"/>
              <a:t>likely more </a:t>
            </a:r>
            <a:r>
              <a:rPr lang="en-US" altLang="en-US" sz="7200" dirty="0"/>
              <a:t>reactive (</a:t>
            </a:r>
            <a:r>
              <a:rPr lang="en-US" altLang="en-US" sz="7200" dirty="0" err="1"/>
              <a:t>eg</a:t>
            </a:r>
            <a:r>
              <a:rPr lang="en-US" altLang="en-US" sz="7200" dirty="0"/>
              <a:t>: grievances) and have a clear position on issues which supports dues-paying members</a:t>
            </a:r>
            <a:r>
              <a:rPr lang="en-US" altLang="en-US" sz="7200" dirty="0" smtClean="0"/>
              <a:t>.</a:t>
            </a:r>
            <a:endParaRPr lang="en-US" altLang="en-US" sz="7200" dirty="0" smtClean="0">
              <a:solidFill>
                <a:schemeClr val="tx1">
                  <a:lumMod val="85000"/>
                  <a:lumOff val="15000"/>
                </a:schemeClr>
              </a:solidFill>
            </a:endParaRPr>
          </a:p>
          <a:p>
            <a:pPr lvl="1"/>
            <a:r>
              <a:rPr lang="en-US" altLang="en-US" sz="7200" dirty="0" smtClean="0"/>
              <a:t>Shared </a:t>
            </a:r>
            <a:r>
              <a:rPr lang="en-US" altLang="en-US" sz="7200" dirty="0"/>
              <a:t>governance should be proactive.</a:t>
            </a:r>
          </a:p>
          <a:p>
            <a:pPr lvl="2">
              <a:buFont typeface="Courier New" pitchFamily="49" charset="0"/>
              <a:buChar char="o"/>
            </a:pPr>
            <a:r>
              <a:rPr lang="en-US" altLang="en-US" sz="7200" dirty="0"/>
              <a:t>It incorporates all viewpoints &amp; expertise into important decisions and policies, and works to build consensus among all constituencies from the beginning of the planning process</a:t>
            </a:r>
            <a:r>
              <a:rPr lang="en-US" altLang="en-US" sz="7200" dirty="0" smtClean="0"/>
              <a:t>.</a:t>
            </a:r>
            <a:br>
              <a:rPr lang="en-US" altLang="en-US" sz="7200" dirty="0" smtClean="0"/>
            </a:br>
            <a:endParaRPr lang="en-US" altLang="en-US" sz="7200" dirty="0" smtClean="0"/>
          </a:p>
          <a:p>
            <a:pPr marL="237744" lvl="2" indent="0">
              <a:spcBef>
                <a:spcPts val="600"/>
              </a:spcBef>
              <a:buClr>
                <a:schemeClr val="tx2"/>
              </a:buClr>
              <a:buSzPct val="73000"/>
              <a:buNone/>
            </a:pPr>
            <a:r>
              <a:rPr lang="en-US" sz="7200" dirty="0" smtClean="0"/>
              <a:t>Some </a:t>
            </a:r>
            <a:r>
              <a:rPr lang="en-US" sz="7200" dirty="0"/>
              <a:t>issues straddle union and governance (</a:t>
            </a:r>
            <a:r>
              <a:rPr lang="en-US" sz="7200" dirty="0" err="1"/>
              <a:t>eg</a:t>
            </a:r>
            <a:r>
              <a:rPr lang="en-US" sz="7200" dirty="0"/>
              <a:t>: class size; classroom observation)</a:t>
            </a:r>
          </a:p>
          <a:p>
            <a:pPr marL="237744" lvl="2" indent="0">
              <a:spcBef>
                <a:spcPts val="600"/>
              </a:spcBef>
              <a:buClr>
                <a:schemeClr val="tx2"/>
              </a:buClr>
              <a:buSzPct val="73000"/>
              <a:buNone/>
            </a:pPr>
            <a:endParaRPr lang="en-US" sz="2500" dirty="0">
              <a:solidFill>
                <a:schemeClr val="tx1">
                  <a:lumMod val="85000"/>
                  <a:lumOff val="15000"/>
                </a:schemeClr>
              </a:solidFill>
            </a:endParaRPr>
          </a:p>
          <a:p>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16</a:t>
            </a:fld>
            <a:endParaRPr lang="en-US"/>
          </a:p>
        </p:txBody>
      </p:sp>
    </p:spTree>
    <p:extLst>
      <p:ext uri="{BB962C8B-B14F-4D97-AF65-F5344CB8AC3E}">
        <p14:creationId xmlns:p14="http://schemas.microsoft.com/office/powerpoint/2010/main" val="3244833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normAutofit/>
          </a:bodyPr>
          <a:lstStyle/>
          <a:p>
            <a:pPr eaLnBrk="1" hangingPunct="1"/>
            <a:r>
              <a:rPr lang="en-US" altLang="en-US" b="1" dirty="0" smtClean="0">
                <a:cs typeface="Trebuchet MS" pitchFamily="34" charset="0"/>
              </a:rPr>
              <a:t>Where does Shared Governance go Wrong?</a:t>
            </a:r>
          </a:p>
        </p:txBody>
      </p:sp>
      <p:sp>
        <p:nvSpPr>
          <p:cNvPr id="20483" name="Content Placeholder 3"/>
          <p:cNvSpPr>
            <a:spLocks noGrp="1"/>
          </p:cNvSpPr>
          <p:nvPr>
            <p:ph sz="quarter" idx="13"/>
          </p:nvPr>
        </p:nvSpPr>
        <p:spPr/>
        <p:txBody>
          <a:bodyPr>
            <a:noAutofit/>
          </a:bodyPr>
          <a:lstStyle/>
          <a:p>
            <a:r>
              <a:rPr lang="en-US" altLang="en-US" sz="1600" dirty="0" smtClean="0"/>
              <a:t>Silence is interpreted as consent (by admin).</a:t>
            </a:r>
          </a:p>
          <a:p>
            <a:r>
              <a:rPr lang="en-US" altLang="en-US" sz="1600" dirty="0" smtClean="0"/>
              <a:t>Confusion of roles (board, president, students and/or faculty).</a:t>
            </a:r>
          </a:p>
          <a:p>
            <a:r>
              <a:rPr lang="en-US" altLang="en-US" sz="1600" dirty="0" smtClean="0"/>
              <a:t>Know your primary role</a:t>
            </a:r>
            <a:endParaRPr lang="en-US" altLang="en-US" sz="1600" dirty="0"/>
          </a:p>
          <a:p>
            <a:pPr lvl="2"/>
            <a:r>
              <a:rPr lang="en-US" altLang="en-US" dirty="0" smtClean="0"/>
              <a:t>Faculty – academics</a:t>
            </a:r>
            <a:br>
              <a:rPr lang="en-US" altLang="en-US" dirty="0" smtClean="0"/>
            </a:br>
            <a:r>
              <a:rPr lang="en-US" altLang="en-US" dirty="0" smtClean="0"/>
              <a:t>Don’t get </a:t>
            </a:r>
            <a:r>
              <a:rPr lang="en-US" altLang="en-US" dirty="0"/>
              <a:t>in the weeds of procedure or </a:t>
            </a:r>
            <a:r>
              <a:rPr lang="en-US" altLang="en-US" dirty="0" smtClean="0"/>
              <a:t>operations.</a:t>
            </a:r>
            <a:endParaRPr lang="en-US" altLang="en-US" dirty="0"/>
          </a:p>
          <a:p>
            <a:pPr lvl="2"/>
            <a:r>
              <a:rPr lang="en-US" altLang="en-US" dirty="0"/>
              <a:t>Administrators </a:t>
            </a:r>
            <a:r>
              <a:rPr lang="en-US" altLang="en-US" dirty="0" smtClean="0"/>
              <a:t>– implementation of policy</a:t>
            </a:r>
            <a:br>
              <a:rPr lang="en-US" altLang="en-US" dirty="0" smtClean="0"/>
            </a:br>
            <a:r>
              <a:rPr lang="en-US" altLang="en-US" dirty="0" smtClean="0"/>
              <a:t>Don’t stray </a:t>
            </a:r>
            <a:r>
              <a:rPr lang="en-US" altLang="en-US" dirty="0"/>
              <a:t>into academic policy (curriculum and rules</a:t>
            </a:r>
            <a:r>
              <a:rPr lang="en-US" altLang="en-US" dirty="0" smtClean="0"/>
              <a:t>).</a:t>
            </a:r>
            <a:endParaRPr lang="en-US" altLang="en-US" dirty="0"/>
          </a:p>
          <a:p>
            <a:pPr lvl="2"/>
            <a:r>
              <a:rPr lang="en-US" altLang="en-US" dirty="0"/>
              <a:t>Student leaders </a:t>
            </a:r>
            <a:r>
              <a:rPr lang="en-US" altLang="en-US" dirty="0" smtClean="0"/>
              <a:t>– student affairs</a:t>
            </a:r>
            <a:br>
              <a:rPr lang="en-US" altLang="en-US" dirty="0" smtClean="0"/>
            </a:br>
            <a:r>
              <a:rPr lang="en-US" altLang="en-US" dirty="0" smtClean="0"/>
              <a:t>Don’t only take </a:t>
            </a:r>
            <a:r>
              <a:rPr lang="en-US" altLang="en-US" dirty="0"/>
              <a:t>care of their own </a:t>
            </a:r>
            <a:r>
              <a:rPr lang="en-US" altLang="en-US" dirty="0" smtClean="0"/>
              <a:t>privileges </a:t>
            </a:r>
            <a:r>
              <a:rPr lang="en-US" altLang="en-US" dirty="0"/>
              <a:t>(space, compensation, perks</a:t>
            </a:r>
            <a:r>
              <a:rPr lang="en-US" altLang="en-US" dirty="0" smtClean="0"/>
              <a:t>).</a:t>
            </a:r>
          </a:p>
          <a:p>
            <a:r>
              <a:rPr lang="en-US" altLang="en-US" sz="1600" dirty="0"/>
              <a:t>Recommendations </a:t>
            </a:r>
            <a:r>
              <a:rPr lang="en-US" altLang="en-US" sz="1600" dirty="0" smtClean="0"/>
              <a:t>from faculty and students are </a:t>
            </a:r>
            <a:r>
              <a:rPr lang="en-US" altLang="en-US" sz="1600" dirty="0"/>
              <a:t>disregarded without stated reason or </a:t>
            </a:r>
            <a:r>
              <a:rPr lang="en-US" altLang="en-US" sz="1600" dirty="0" smtClean="0"/>
              <a:t>explanation from administration.</a:t>
            </a:r>
            <a:endParaRPr lang="en-US" altLang="en-US" sz="1600" dirty="0"/>
          </a:p>
        </p:txBody>
      </p:sp>
      <p:sp>
        <p:nvSpPr>
          <p:cNvPr id="204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63829CFF-DEBC-42B5-A222-B42727AC1112}" type="slidenum">
              <a:rPr lang="en-US" altLang="en-US" smtClean="0">
                <a:latin typeface="Arial" charset="0"/>
              </a:rPr>
              <a:pPr/>
              <a:t>17</a:t>
            </a:fld>
            <a:endParaRPr lang="en-US" altLang="en-US"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cs typeface="Trebuchet MS" pitchFamily="34" charset="0"/>
              </a:rPr>
              <a:t>Where does Shared Governance go Wrong?</a:t>
            </a:r>
            <a:endParaRPr lang="en-US" dirty="0"/>
          </a:p>
        </p:txBody>
      </p:sp>
      <p:sp>
        <p:nvSpPr>
          <p:cNvPr id="3" name="Content Placeholder 2"/>
          <p:cNvSpPr>
            <a:spLocks noGrp="1"/>
          </p:cNvSpPr>
          <p:nvPr>
            <p:ph sz="quarter" idx="13"/>
          </p:nvPr>
        </p:nvSpPr>
        <p:spPr/>
        <p:txBody>
          <a:bodyPr>
            <a:normAutofit/>
          </a:bodyPr>
          <a:lstStyle/>
          <a:p>
            <a:r>
              <a:rPr lang="en-US" dirty="0"/>
              <a:t>Administrative decisions made behind closed doors; lack of consultation with students or faculty.</a:t>
            </a:r>
          </a:p>
          <a:p>
            <a:r>
              <a:rPr lang="en-US" altLang="en-US" dirty="0" smtClean="0"/>
              <a:t>Lack of understanding the representative function and the work that it entails.</a:t>
            </a:r>
          </a:p>
          <a:p>
            <a:pPr lvl="1"/>
            <a:r>
              <a:rPr lang="en-US" altLang="en-US" dirty="0" smtClean="0"/>
              <a:t>Who is your master?</a:t>
            </a:r>
            <a:endParaRPr lang="en-US" altLang="en-US" dirty="0"/>
          </a:p>
          <a:p>
            <a:r>
              <a:rPr lang="en-US" altLang="en-US" dirty="0"/>
              <a:t>Inability or unwillingness to recognize and respect the work that comes out of governance committees.</a:t>
            </a:r>
            <a:endParaRPr lang="en-US" dirty="0"/>
          </a:p>
          <a:p>
            <a:r>
              <a:rPr lang="en-US" altLang="en-US" dirty="0" smtClean="0"/>
              <a:t>Disengaged faculty or students.</a:t>
            </a:r>
          </a:p>
          <a:p>
            <a:r>
              <a:rPr lang="en-US" altLang="en-US" dirty="0" smtClean="0"/>
              <a:t>Poor communication.</a:t>
            </a:r>
            <a:endParaRPr lang="en-US" altLang="en-US" dirty="0"/>
          </a:p>
          <a:p>
            <a:endParaRPr lang="en-US" alt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18</a:t>
            </a:fld>
            <a:endParaRPr lang="en-US"/>
          </a:p>
        </p:txBody>
      </p:sp>
    </p:spTree>
    <p:extLst>
      <p:ext uri="{BB962C8B-B14F-4D97-AF65-F5344CB8AC3E}">
        <p14:creationId xmlns:p14="http://schemas.microsoft.com/office/powerpoint/2010/main" val="167848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normAutofit/>
          </a:bodyPr>
          <a:lstStyle/>
          <a:p>
            <a:pPr eaLnBrk="1" hangingPunct="1"/>
            <a:r>
              <a:rPr lang="en-US" altLang="en-US" b="1" dirty="0" smtClean="0">
                <a:cs typeface="Trebuchet MS" pitchFamily="34" charset="0"/>
              </a:rPr>
              <a:t>Key indicators of </a:t>
            </a:r>
            <a:br>
              <a:rPr lang="en-US" altLang="en-US" b="1" dirty="0" smtClean="0">
                <a:cs typeface="Trebuchet MS" pitchFamily="34" charset="0"/>
              </a:rPr>
            </a:br>
            <a:r>
              <a:rPr lang="en-US" altLang="en-US" b="1" dirty="0" smtClean="0">
                <a:cs typeface="Trebuchet MS" pitchFamily="34" charset="0"/>
              </a:rPr>
              <a:t>Good Shared Governance</a:t>
            </a:r>
          </a:p>
        </p:txBody>
      </p:sp>
      <p:sp>
        <p:nvSpPr>
          <p:cNvPr id="19459" name="Content Placeholder 1"/>
          <p:cNvSpPr>
            <a:spLocks noGrp="1"/>
          </p:cNvSpPr>
          <p:nvPr>
            <p:ph sz="quarter" idx="13"/>
          </p:nvPr>
        </p:nvSpPr>
        <p:spPr/>
        <p:txBody>
          <a:bodyPr>
            <a:normAutofit fontScale="85000" lnSpcReduction="20000"/>
          </a:bodyPr>
          <a:lstStyle/>
          <a:p>
            <a:pPr eaLnBrk="1" hangingPunct="1"/>
            <a:r>
              <a:rPr lang="en-US" altLang="en-US" dirty="0" smtClean="0"/>
              <a:t>Climate for governance – trust and transparency are key</a:t>
            </a:r>
          </a:p>
          <a:p>
            <a:pPr eaLnBrk="1" hangingPunct="1"/>
            <a:r>
              <a:rPr lang="en-US" altLang="en-US" dirty="0" smtClean="0"/>
              <a:t>Institutional </a:t>
            </a:r>
            <a:r>
              <a:rPr lang="en-US" altLang="en-US" dirty="0"/>
              <a:t>c</a:t>
            </a:r>
            <a:r>
              <a:rPr lang="en-US" altLang="en-US" dirty="0" smtClean="0"/>
              <a:t>ommunication is strong</a:t>
            </a:r>
          </a:p>
          <a:p>
            <a:r>
              <a:rPr lang="en-US" altLang="en-US" dirty="0"/>
              <a:t>Collective </a:t>
            </a:r>
            <a:r>
              <a:rPr lang="en-US" altLang="en-US" dirty="0" smtClean="0"/>
              <a:t>understanding </a:t>
            </a:r>
            <a:r>
              <a:rPr lang="en-US" altLang="en-US" dirty="0"/>
              <a:t>of </a:t>
            </a:r>
            <a:r>
              <a:rPr lang="en-US" altLang="en-US" dirty="0" smtClean="0"/>
              <a:t>roles</a:t>
            </a:r>
            <a:endParaRPr lang="en-US" altLang="en-US" dirty="0"/>
          </a:p>
          <a:p>
            <a:pPr lvl="1"/>
            <a:r>
              <a:rPr lang="en-US" altLang="en-US" dirty="0"/>
              <a:t>Board’s Role</a:t>
            </a:r>
          </a:p>
          <a:p>
            <a:pPr lvl="1"/>
            <a:r>
              <a:rPr lang="en-US" altLang="en-US" dirty="0"/>
              <a:t>President’s </a:t>
            </a:r>
            <a:r>
              <a:rPr lang="en-US" altLang="en-US" dirty="0" smtClean="0"/>
              <a:t>Role</a:t>
            </a:r>
          </a:p>
          <a:p>
            <a:pPr lvl="1"/>
            <a:r>
              <a:rPr lang="en-US" altLang="en-US" dirty="0" smtClean="0"/>
              <a:t>Student’s Role</a:t>
            </a:r>
            <a:endParaRPr lang="en-US" altLang="en-US" dirty="0"/>
          </a:p>
          <a:p>
            <a:pPr lvl="1"/>
            <a:r>
              <a:rPr lang="en-US" altLang="en-US" dirty="0"/>
              <a:t>Faculty’s Role</a:t>
            </a:r>
          </a:p>
          <a:p>
            <a:pPr eaLnBrk="1" hangingPunct="1"/>
            <a:r>
              <a:rPr lang="en-US" altLang="en-US" dirty="0" smtClean="0"/>
              <a:t>There is an understanding of the responsibilities of representation (important in Senate models)</a:t>
            </a:r>
          </a:p>
          <a:p>
            <a:pPr eaLnBrk="1" hangingPunct="1"/>
            <a:r>
              <a:rPr lang="en-US" altLang="en-US" dirty="0" smtClean="0"/>
              <a:t>Joint decision-making occurs</a:t>
            </a:r>
          </a:p>
          <a:p>
            <a:pPr eaLnBrk="1" hangingPunct="1"/>
            <a:r>
              <a:rPr lang="en-US" altLang="en-US" dirty="0" smtClean="0"/>
              <a:t>Is there a process in place for assessing structural </a:t>
            </a:r>
            <a:r>
              <a:rPr lang="en-US" altLang="en-US" dirty="0"/>
              <a:t>a</a:t>
            </a:r>
            <a:r>
              <a:rPr lang="en-US" altLang="en-US" dirty="0" smtClean="0"/>
              <a:t>rrangements for governance?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the day</a:t>
            </a:r>
            <a:endParaRPr lang="en-US" dirty="0"/>
          </a:p>
        </p:txBody>
      </p:sp>
      <p:sp>
        <p:nvSpPr>
          <p:cNvPr id="3" name="Content Placeholder 2"/>
          <p:cNvSpPr>
            <a:spLocks noGrp="1"/>
          </p:cNvSpPr>
          <p:nvPr>
            <p:ph idx="1"/>
          </p:nvPr>
        </p:nvSpPr>
        <p:spPr/>
        <p:txBody>
          <a:bodyPr/>
          <a:lstStyle/>
          <a:p>
            <a:r>
              <a:rPr lang="en-US" dirty="0" smtClean="0"/>
              <a:t>10:00 – 10:30: Welcome +</a:t>
            </a:r>
            <a:r>
              <a:rPr lang="en-US" dirty="0"/>
              <a:t> </a:t>
            </a:r>
            <a:r>
              <a:rPr lang="en-US" dirty="0" smtClean="0"/>
              <a:t>introductions</a:t>
            </a:r>
          </a:p>
          <a:p>
            <a:r>
              <a:rPr lang="en-US" dirty="0" smtClean="0"/>
              <a:t>10:30 – 11:15: Shared Governance 101 </a:t>
            </a:r>
          </a:p>
          <a:p>
            <a:r>
              <a:rPr lang="en-US" dirty="0" smtClean="0"/>
              <a:t>11:15 – 11:30: Break</a:t>
            </a:r>
          </a:p>
          <a:p>
            <a:r>
              <a:rPr lang="en-US" dirty="0" smtClean="0"/>
              <a:t>11:30 – 12:15: How to Run a Meeting and Other Useful Tips</a:t>
            </a:r>
          </a:p>
          <a:p>
            <a:r>
              <a:rPr lang="en-US" dirty="0" smtClean="0"/>
              <a:t>12:15 – 1:00: Transitions</a:t>
            </a:r>
            <a:endParaRPr lang="en-US" dirty="0"/>
          </a:p>
        </p:txBody>
      </p:sp>
      <p:sp>
        <p:nvSpPr>
          <p:cNvPr id="4" name="Slide Number Placeholder 3"/>
          <p:cNvSpPr>
            <a:spLocks noGrp="1"/>
          </p:cNvSpPr>
          <p:nvPr>
            <p:ph type="sldNum" sz="quarter" idx="12"/>
          </p:nvPr>
        </p:nvSpPr>
        <p:spPr/>
        <p:txBody>
          <a:bodyPr/>
          <a:lstStyle/>
          <a:p>
            <a:pPr>
              <a:defRPr/>
            </a:pPr>
            <a:fld id="{C47B3271-05CA-4F4F-AE0D-0F66CDAB5AE7}" type="slidenum">
              <a:rPr lang="en-US" smtClean="0"/>
              <a:pPr>
                <a:defRPr/>
              </a:pPr>
              <a:t>2</a:t>
            </a:fld>
            <a:endParaRPr lang="en-US"/>
          </a:p>
        </p:txBody>
      </p:sp>
    </p:spTree>
    <p:extLst>
      <p:ext uri="{BB962C8B-B14F-4D97-AF65-F5344CB8AC3E}">
        <p14:creationId xmlns:p14="http://schemas.microsoft.com/office/powerpoint/2010/main" val="3436154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sz="4000" b="1" dirty="0" smtClean="0"/>
              <a:t>Any questions?</a:t>
            </a:r>
          </a:p>
          <a:p>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20</a:t>
            </a:fld>
            <a:endParaRPr lang="en-US"/>
          </a:p>
        </p:txBody>
      </p:sp>
    </p:spTree>
    <p:extLst>
      <p:ext uri="{BB962C8B-B14F-4D97-AF65-F5344CB8AC3E}">
        <p14:creationId xmlns:p14="http://schemas.microsoft.com/office/powerpoint/2010/main" val="766230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838200"/>
          </a:xfrm>
        </p:spPr>
        <p:txBody>
          <a:bodyPr/>
          <a:lstStyle/>
          <a:p>
            <a:r>
              <a:rPr lang="en-US" dirty="0" smtClean="0"/>
              <a:t>Introductions</a:t>
            </a:r>
            <a:endParaRPr lang="en-US" dirty="0"/>
          </a:p>
        </p:txBody>
      </p:sp>
      <p:sp>
        <p:nvSpPr>
          <p:cNvPr id="3" name="Content Placeholder 2"/>
          <p:cNvSpPr>
            <a:spLocks noGrp="1"/>
          </p:cNvSpPr>
          <p:nvPr>
            <p:ph sz="half" idx="1"/>
          </p:nvPr>
        </p:nvSpPr>
        <p:spPr>
          <a:xfrm>
            <a:off x="609600" y="1447800"/>
            <a:ext cx="3088109" cy="5181600"/>
          </a:xfrm>
        </p:spPr>
        <p:txBody>
          <a:bodyPr>
            <a:normAutofit fontScale="92500" lnSpcReduction="20000"/>
          </a:bodyPr>
          <a:lstStyle/>
          <a:p>
            <a:r>
              <a:rPr lang="en-US" dirty="0" smtClean="0"/>
              <a:t>Team SUNY Voices</a:t>
            </a:r>
          </a:p>
          <a:p>
            <a:pPr lvl="1"/>
            <a:r>
              <a:rPr lang="en-US" dirty="0" smtClean="0"/>
              <a:t>Henry Flax</a:t>
            </a:r>
          </a:p>
          <a:p>
            <a:pPr lvl="1"/>
            <a:r>
              <a:rPr lang="en-US" dirty="0" smtClean="0"/>
              <a:t>Christy </a:t>
            </a:r>
            <a:r>
              <a:rPr lang="en-US" dirty="0" err="1" smtClean="0"/>
              <a:t>Fogal</a:t>
            </a:r>
            <a:endParaRPr lang="en-US" dirty="0" smtClean="0"/>
          </a:p>
          <a:p>
            <a:pPr lvl="1"/>
            <a:r>
              <a:rPr lang="en-US" dirty="0" smtClean="0"/>
              <a:t>Lisa Glidden</a:t>
            </a:r>
          </a:p>
          <a:p>
            <a:pPr lvl="1"/>
            <a:r>
              <a:rPr lang="en-US" dirty="0" smtClean="0"/>
              <a:t>Wendy Johnston</a:t>
            </a:r>
          </a:p>
          <a:p>
            <a:pPr lvl="1"/>
            <a:r>
              <a:rPr lang="en-US" dirty="0" smtClean="0"/>
              <a:t>Gwen Kay</a:t>
            </a:r>
          </a:p>
          <a:p>
            <a:pPr lvl="1"/>
            <a:r>
              <a:rPr lang="en-US" dirty="0" smtClean="0"/>
              <a:t>Keith </a:t>
            </a:r>
            <a:r>
              <a:rPr lang="en-US" dirty="0" err="1" smtClean="0"/>
              <a:t>Landa</a:t>
            </a:r>
            <a:endParaRPr lang="en-US" dirty="0" smtClean="0"/>
          </a:p>
          <a:p>
            <a:pPr lvl="1"/>
            <a:r>
              <a:rPr lang="en-US" dirty="0" smtClean="0"/>
              <a:t>Sandra </a:t>
            </a:r>
            <a:r>
              <a:rPr lang="en-US" dirty="0" err="1" smtClean="0"/>
              <a:t>Rezac</a:t>
            </a:r>
            <a:endParaRPr lang="en-US" dirty="0" smtClean="0"/>
          </a:p>
          <a:p>
            <a:pPr lvl="1"/>
            <a:r>
              <a:rPr lang="en-US" dirty="0" smtClean="0"/>
              <a:t>Bruce Rowe</a:t>
            </a:r>
          </a:p>
          <a:p>
            <a:r>
              <a:rPr lang="en-US" dirty="0" smtClean="0"/>
              <a:t>Team CGLs</a:t>
            </a:r>
          </a:p>
          <a:p>
            <a:pPr lvl="1"/>
            <a:r>
              <a:rPr lang="en-US" dirty="0" smtClean="0"/>
              <a:t>Binghamton</a:t>
            </a:r>
          </a:p>
          <a:p>
            <a:pPr lvl="1"/>
            <a:r>
              <a:rPr lang="en-US" dirty="0" smtClean="0"/>
              <a:t>Broome</a:t>
            </a:r>
          </a:p>
          <a:p>
            <a:pPr lvl="1"/>
            <a:r>
              <a:rPr lang="en-US" dirty="0" smtClean="0"/>
              <a:t>Buffalo State</a:t>
            </a:r>
          </a:p>
          <a:p>
            <a:pPr lvl="1"/>
            <a:r>
              <a:rPr lang="en-US" dirty="0"/>
              <a:t>Canton</a:t>
            </a:r>
          </a:p>
          <a:p>
            <a:pPr lvl="1"/>
            <a:r>
              <a:rPr lang="en-US" dirty="0" smtClean="0"/>
              <a:t>Cortland</a:t>
            </a:r>
          </a:p>
          <a:p>
            <a:pPr lvl="1"/>
            <a:r>
              <a:rPr lang="en-US" dirty="0" smtClean="0"/>
              <a:t>Delhi</a:t>
            </a:r>
          </a:p>
          <a:p>
            <a:pPr lvl="1"/>
            <a:endParaRPr lang="en-US" dirty="0"/>
          </a:p>
          <a:p>
            <a:pPr lvl="1"/>
            <a:endParaRPr lang="en-US" dirty="0" smtClean="0"/>
          </a:p>
        </p:txBody>
      </p:sp>
      <p:sp>
        <p:nvSpPr>
          <p:cNvPr id="4" name="Content Placeholder 3"/>
          <p:cNvSpPr>
            <a:spLocks noGrp="1"/>
          </p:cNvSpPr>
          <p:nvPr>
            <p:ph sz="half" idx="2"/>
          </p:nvPr>
        </p:nvSpPr>
        <p:spPr>
          <a:xfrm>
            <a:off x="3869204" y="1447800"/>
            <a:ext cx="3088110" cy="4958688"/>
          </a:xfrm>
        </p:spPr>
        <p:txBody>
          <a:bodyPr>
            <a:normAutofit fontScale="92500" lnSpcReduction="20000"/>
          </a:bodyPr>
          <a:lstStyle/>
          <a:p>
            <a:r>
              <a:rPr lang="en-US" dirty="0" smtClean="0"/>
              <a:t>Team CGLs, cont.</a:t>
            </a:r>
          </a:p>
          <a:p>
            <a:pPr lvl="1"/>
            <a:r>
              <a:rPr lang="en-US" dirty="0" smtClean="0"/>
              <a:t>Fulton-Montgomery</a:t>
            </a:r>
          </a:p>
          <a:p>
            <a:pPr lvl="1"/>
            <a:r>
              <a:rPr lang="en-US" dirty="0" smtClean="0"/>
              <a:t>Jamestown</a:t>
            </a:r>
          </a:p>
          <a:p>
            <a:pPr lvl="1"/>
            <a:r>
              <a:rPr lang="en-US" dirty="0" smtClean="0"/>
              <a:t>Jefferson</a:t>
            </a:r>
          </a:p>
          <a:p>
            <a:pPr lvl="1"/>
            <a:r>
              <a:rPr lang="en-US" dirty="0" smtClean="0"/>
              <a:t>Old Westbury</a:t>
            </a:r>
          </a:p>
          <a:p>
            <a:pPr lvl="1"/>
            <a:r>
              <a:rPr lang="en-US" dirty="0" smtClean="0"/>
              <a:t>Onondaga</a:t>
            </a:r>
          </a:p>
          <a:p>
            <a:pPr lvl="1"/>
            <a:r>
              <a:rPr lang="en-US" dirty="0" smtClean="0"/>
              <a:t>Oswego</a:t>
            </a:r>
          </a:p>
          <a:p>
            <a:pPr lvl="1"/>
            <a:r>
              <a:rPr lang="en-US" dirty="0" smtClean="0"/>
              <a:t>Polytechnic</a:t>
            </a:r>
          </a:p>
          <a:p>
            <a:pPr lvl="1"/>
            <a:r>
              <a:rPr lang="en-US" dirty="0" smtClean="0"/>
              <a:t>Rockland</a:t>
            </a:r>
          </a:p>
          <a:p>
            <a:pPr lvl="1"/>
            <a:r>
              <a:rPr lang="en-US" dirty="0" smtClean="0"/>
              <a:t>Schenectady</a:t>
            </a:r>
          </a:p>
          <a:p>
            <a:pPr lvl="1"/>
            <a:r>
              <a:rPr lang="en-US" dirty="0" smtClean="0"/>
              <a:t>Sullivan</a:t>
            </a:r>
          </a:p>
          <a:p>
            <a:pPr lvl="1"/>
            <a:r>
              <a:rPr lang="en-US" dirty="0" smtClean="0"/>
              <a:t>Tompkins Cortland</a:t>
            </a:r>
          </a:p>
          <a:p>
            <a:pPr lvl="1"/>
            <a:r>
              <a:rPr lang="en-US" dirty="0" smtClean="0"/>
              <a:t>Ulster</a:t>
            </a:r>
          </a:p>
          <a:p>
            <a:pPr lvl="1"/>
            <a:r>
              <a:rPr lang="en-US" dirty="0" smtClean="0"/>
              <a:t>University at Buffalo</a:t>
            </a:r>
          </a:p>
          <a:p>
            <a:pPr lvl="1"/>
            <a:r>
              <a:rPr lang="en-US" dirty="0" smtClean="0"/>
              <a:t>Westchester</a:t>
            </a:r>
            <a:endParaRPr lang="en-US" dirty="0"/>
          </a:p>
        </p:txBody>
      </p:sp>
      <p:sp>
        <p:nvSpPr>
          <p:cNvPr id="5" name="Slide Number Placeholder 4"/>
          <p:cNvSpPr>
            <a:spLocks noGrp="1"/>
          </p:cNvSpPr>
          <p:nvPr>
            <p:ph type="sldNum" sz="quarter" idx="12"/>
          </p:nvPr>
        </p:nvSpPr>
        <p:spPr/>
        <p:txBody>
          <a:bodyPr/>
          <a:lstStyle/>
          <a:p>
            <a:pPr>
              <a:defRPr/>
            </a:pPr>
            <a:fld id="{C47B3271-05CA-4F4F-AE0D-0F66CDAB5AE7}" type="slidenum">
              <a:rPr lang="en-US" smtClean="0"/>
              <a:pPr>
                <a:defRPr/>
              </a:pPr>
              <a:t>3</a:t>
            </a:fld>
            <a:endParaRPr lang="en-US"/>
          </a:p>
        </p:txBody>
      </p:sp>
    </p:spTree>
    <p:extLst>
      <p:ext uri="{BB962C8B-B14F-4D97-AF65-F5344CB8AC3E}">
        <p14:creationId xmlns:p14="http://schemas.microsoft.com/office/powerpoint/2010/main" val="349259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447800"/>
            <a:ext cx="6858000" cy="1731963"/>
          </a:xfrm>
          <a:extLst/>
        </p:spPr>
        <p:txBody>
          <a:bodyPr rtlCol="0">
            <a:normAutofit fontScale="90000"/>
          </a:bodyPr>
          <a:lstStyle/>
          <a:p>
            <a:pPr eaLnBrk="1" fontAlgn="auto" hangingPunct="1">
              <a:spcAft>
                <a:spcPts val="0"/>
              </a:spcAft>
              <a:defRPr/>
            </a:pPr>
            <a:r>
              <a:rPr lang="en-US" dirty="0" smtClean="0">
                <a:ea typeface="+mj-ea"/>
              </a:rPr>
              <a:t/>
            </a:r>
            <a:br>
              <a:rPr lang="en-US" dirty="0" smtClean="0">
                <a:ea typeface="+mj-ea"/>
              </a:rPr>
            </a:br>
            <a:r>
              <a:rPr lang="en-US" dirty="0">
                <a:ea typeface="+mj-ea"/>
              </a:rPr>
              <a:t/>
            </a:r>
            <a:br>
              <a:rPr lang="en-US" dirty="0">
                <a:ea typeface="+mj-ea"/>
              </a:rPr>
            </a:br>
            <a:r>
              <a:rPr lang="en-US" dirty="0" smtClean="0">
                <a:ea typeface="+mj-ea"/>
              </a:rPr>
              <a:t/>
            </a:r>
            <a:br>
              <a:rPr lang="en-US" dirty="0" smtClean="0">
                <a:ea typeface="+mj-ea"/>
              </a:rPr>
            </a:br>
            <a:r>
              <a:rPr lang="en-US" dirty="0"/>
              <a:t/>
            </a:r>
            <a:br>
              <a:rPr lang="en-US" dirty="0"/>
            </a:br>
            <a:r>
              <a:rPr lang="en-US" dirty="0" smtClean="0"/>
              <a:t/>
            </a:r>
            <a:br>
              <a:rPr lang="en-US" dirty="0" smtClean="0"/>
            </a:br>
            <a:r>
              <a:rPr lang="en-US" dirty="0"/>
              <a:t/>
            </a:r>
            <a:br>
              <a:rPr lang="en-US" dirty="0"/>
            </a:br>
            <a:r>
              <a:rPr lang="en-US" sz="4400" b="1" dirty="0" smtClean="0">
                <a:ea typeface="+mj-ea"/>
              </a:rPr>
              <a:t> </a:t>
            </a:r>
            <a:br>
              <a:rPr lang="en-US" sz="4400" b="1" dirty="0" smtClean="0">
                <a:ea typeface="+mj-ea"/>
              </a:rPr>
            </a:br>
            <a:r>
              <a:rPr lang="en-US" sz="4400" b="1" dirty="0" smtClean="0">
                <a:ea typeface="+mj-ea"/>
              </a:rPr>
              <a:t>Shared Governance 101</a:t>
            </a:r>
          </a:p>
        </p:txBody>
      </p:sp>
      <p:sp>
        <p:nvSpPr>
          <p:cNvPr id="2051" name="Rectangle 3"/>
          <p:cNvSpPr>
            <a:spLocks noGrp="1" noChangeArrowheads="1"/>
          </p:cNvSpPr>
          <p:nvPr>
            <p:ph type="subTitle" idx="1"/>
          </p:nvPr>
        </p:nvSpPr>
        <p:spPr>
          <a:xfrm>
            <a:off x="914400" y="3581400"/>
            <a:ext cx="6553200" cy="2057400"/>
          </a:xfrm>
        </p:spPr>
        <p:txBody>
          <a:bodyPr rtlCol="0">
            <a:normAutofit fontScale="92500" lnSpcReduction="20000"/>
          </a:bodyPr>
          <a:lstStyle/>
          <a:p>
            <a:pPr eaLnBrk="1" fontAlgn="auto" hangingPunct="1">
              <a:lnSpc>
                <a:spcPct val="90000"/>
              </a:lnSpc>
              <a:spcAft>
                <a:spcPts val="0"/>
              </a:spcAft>
              <a:buFont typeface="Wingdings 2" charset="2"/>
              <a:buNone/>
              <a:defRPr/>
            </a:pPr>
            <a:r>
              <a:rPr lang="en-US" sz="4500" b="1" dirty="0" smtClean="0">
                <a:solidFill>
                  <a:schemeClr val="tx1"/>
                </a:solidFill>
              </a:rPr>
              <a:t/>
            </a:r>
            <a:br>
              <a:rPr lang="en-US" sz="4500" b="1" dirty="0" smtClean="0">
                <a:solidFill>
                  <a:schemeClr val="tx1"/>
                </a:solidFill>
              </a:rPr>
            </a:br>
            <a:r>
              <a:rPr lang="en-US" sz="3800" b="1" dirty="0" smtClean="0"/>
              <a:t>Christy </a:t>
            </a:r>
            <a:r>
              <a:rPr lang="en-US" sz="3800" b="1" dirty="0" err="1" smtClean="0"/>
              <a:t>Fogal</a:t>
            </a:r>
            <a:r>
              <a:rPr lang="en-US" sz="3800" b="1" dirty="0" smtClean="0"/>
              <a:t>, FCCC Pres</a:t>
            </a:r>
          </a:p>
          <a:p>
            <a:pPr eaLnBrk="1" fontAlgn="auto" hangingPunct="1">
              <a:lnSpc>
                <a:spcPct val="90000"/>
              </a:lnSpc>
              <a:spcAft>
                <a:spcPts val="0"/>
              </a:spcAft>
              <a:buFont typeface="Wingdings 2" charset="2"/>
              <a:buNone/>
              <a:defRPr/>
            </a:pPr>
            <a:r>
              <a:rPr lang="en-US" sz="3800" b="1" dirty="0" smtClean="0"/>
              <a:t>Gwen Kay, UFS Pres</a:t>
            </a:r>
          </a:p>
          <a:p>
            <a:pPr eaLnBrk="1" fontAlgn="auto" hangingPunct="1">
              <a:lnSpc>
                <a:spcPct val="90000"/>
              </a:lnSpc>
              <a:spcAft>
                <a:spcPts val="0"/>
              </a:spcAft>
              <a:buFont typeface="Wingdings 2" charset="2"/>
              <a:buNone/>
              <a:defRPr/>
            </a:pPr>
            <a:r>
              <a:rPr lang="en-US" sz="3800" b="1" dirty="0" smtClean="0"/>
              <a:t>June 5, 2020</a:t>
            </a:r>
          </a:p>
          <a:p>
            <a:pPr eaLnBrk="1" fontAlgn="auto" hangingPunct="1">
              <a:lnSpc>
                <a:spcPct val="90000"/>
              </a:lnSpc>
              <a:spcAft>
                <a:spcPts val="0"/>
              </a:spcAft>
              <a:buFont typeface="Wingdings 2" charset="2"/>
              <a:buNone/>
              <a:defRPr/>
            </a:pPr>
            <a:endParaRPr lang="en-US" sz="4500" dirty="0" smtClean="0"/>
          </a:p>
          <a:p>
            <a:pPr eaLnBrk="1" fontAlgn="auto" hangingPunct="1">
              <a:lnSpc>
                <a:spcPct val="90000"/>
              </a:lnSpc>
              <a:spcAft>
                <a:spcPts val="0"/>
              </a:spcAft>
              <a:buFont typeface="Wingdings 2" charset="2"/>
              <a:buNone/>
              <a:defRPr/>
            </a:pPr>
            <a:endParaRPr lang="en-US" dirty="0" smtClean="0"/>
          </a:p>
        </p:txBody>
      </p:sp>
      <p:sp>
        <p:nvSpPr>
          <p:cNvPr id="3076" name="Rectangle 1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0D102D06-73D0-4622-8C0F-0038C7B952E9}" type="slidenum">
              <a:rPr lang="en-US" altLang="en-US" smtClean="0">
                <a:latin typeface="Arial" charset="0"/>
              </a:rPr>
              <a:pPr/>
              <a:t>4</a:t>
            </a:fld>
            <a:endParaRPr lang="en-US" altLang="en-US"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a:bodyPr>
          <a:lstStyle/>
          <a:p>
            <a:pPr eaLnBrk="1" hangingPunct="1"/>
            <a:r>
              <a:rPr lang="en-US" altLang="en-US" b="1" smtClean="0">
                <a:cs typeface="Trebuchet MS" pitchFamily="34" charset="0"/>
              </a:rPr>
              <a:t>What is Shared Governance?</a:t>
            </a:r>
          </a:p>
        </p:txBody>
      </p:sp>
      <p:sp>
        <p:nvSpPr>
          <p:cNvPr id="4099" name="Rectangle 3"/>
          <p:cNvSpPr>
            <a:spLocks noGrp="1" noChangeArrowheads="1"/>
          </p:cNvSpPr>
          <p:nvPr>
            <p:ph sz="quarter" idx="13"/>
          </p:nvPr>
        </p:nvSpPr>
        <p:spPr/>
        <p:txBody>
          <a:bodyPr>
            <a:normAutofit/>
          </a:bodyPr>
          <a:lstStyle/>
          <a:p>
            <a:pPr marL="0" indent="0" eaLnBrk="1" hangingPunct="1">
              <a:buNone/>
            </a:pPr>
            <a:endParaRPr lang="en-US" altLang="en-US" dirty="0"/>
          </a:p>
          <a:p>
            <a:pPr eaLnBrk="1" hangingPunct="1"/>
            <a:r>
              <a:rPr lang="en-US" altLang="en-US" dirty="0" smtClean="0"/>
              <a:t>Shared governance in higher education refers to </a:t>
            </a:r>
            <a:r>
              <a:rPr lang="en-US" altLang="en-US" u="sng" dirty="0" smtClean="0"/>
              <a:t>structures and processes </a:t>
            </a:r>
            <a:r>
              <a:rPr lang="en-US" altLang="en-US" dirty="0" smtClean="0"/>
              <a:t>through which faculty, professional staff, administration, governing boards, students and staff participate in the development of policies and in decision-making that affect the institution.</a:t>
            </a:r>
          </a:p>
          <a:p>
            <a:pPr lvl="1" eaLnBrk="1" hangingPunct="1"/>
            <a:r>
              <a:rPr lang="en-US" altLang="en-US" dirty="0" smtClean="0"/>
              <a:t>These “structures and processes” are inclusive and transparent.</a:t>
            </a:r>
          </a:p>
        </p:txBody>
      </p:sp>
      <p:sp>
        <p:nvSpPr>
          <p:cNvPr id="410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9E78B408-B801-4859-8028-BD0CBF440DA7}" type="slidenum">
              <a:rPr lang="en-US" altLang="en-US" smtClean="0">
                <a:latin typeface="Arial" charset="0"/>
              </a:rPr>
              <a:pPr/>
              <a:t>5</a:t>
            </a:fld>
            <a:endParaRPr lang="en-US" altLang="en-US"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7620000" cy="1143000"/>
          </a:xfrm>
        </p:spPr>
        <p:txBody>
          <a:bodyPr>
            <a:normAutofit fontScale="90000"/>
          </a:bodyPr>
          <a:lstStyle/>
          <a:p>
            <a:pPr eaLnBrk="1" hangingPunct="1"/>
            <a:r>
              <a:rPr lang="en-US" altLang="en-US" b="1" dirty="0" smtClean="0">
                <a:cs typeface="Trebuchet MS" pitchFamily="34" charset="0"/>
              </a:rPr>
              <a:t/>
            </a:r>
            <a:br>
              <a:rPr lang="en-US" altLang="en-US" b="1" dirty="0" smtClean="0">
                <a:cs typeface="Trebuchet MS" pitchFamily="34" charset="0"/>
              </a:rPr>
            </a:br>
            <a:r>
              <a:rPr lang="en-US" altLang="en-US" b="1" dirty="0">
                <a:cs typeface="Trebuchet MS" pitchFamily="34" charset="0"/>
              </a:rPr>
              <a:t/>
            </a:r>
            <a:br>
              <a:rPr lang="en-US" altLang="en-US" b="1" dirty="0">
                <a:cs typeface="Trebuchet MS" pitchFamily="34" charset="0"/>
              </a:rPr>
            </a:br>
            <a:r>
              <a:rPr lang="en-US" altLang="en-US" b="1" dirty="0" smtClean="0">
                <a:cs typeface="Trebuchet MS" pitchFamily="34" charset="0"/>
              </a:rPr>
              <a:t>Shared Governance </a:t>
            </a:r>
            <a:br>
              <a:rPr lang="en-US" altLang="en-US" b="1" dirty="0" smtClean="0">
                <a:cs typeface="Trebuchet MS" pitchFamily="34" charset="0"/>
              </a:rPr>
            </a:br>
            <a:r>
              <a:rPr lang="en-US" altLang="en-US" b="1" dirty="0" smtClean="0">
                <a:cs typeface="Trebuchet MS" pitchFamily="34" charset="0"/>
              </a:rPr>
              <a:t>on academic matters</a:t>
            </a:r>
          </a:p>
        </p:txBody>
      </p:sp>
      <p:sp>
        <p:nvSpPr>
          <p:cNvPr id="3" name="Content Placeholder 2"/>
          <p:cNvSpPr>
            <a:spLocks noGrp="1"/>
          </p:cNvSpPr>
          <p:nvPr>
            <p:ph sz="quarter" idx="13"/>
          </p:nvPr>
        </p:nvSpPr>
        <p:spPr/>
        <p:txBody>
          <a:bodyPr rtlCol="0">
            <a:noAutofit/>
          </a:bodyPr>
          <a:lstStyle/>
          <a:p>
            <a:pPr marL="0" indent="0" eaLnBrk="1" fontAlgn="auto" hangingPunct="1">
              <a:spcAft>
                <a:spcPts val="0"/>
              </a:spcAft>
              <a:buNone/>
              <a:defRPr/>
            </a:pPr>
            <a:r>
              <a:rPr lang="en-US" sz="1400" dirty="0" smtClean="0">
                <a:solidFill>
                  <a:schemeClr val="tx1">
                    <a:lumMod val="85000"/>
                    <a:lumOff val="15000"/>
                  </a:schemeClr>
                </a:solidFill>
              </a:rPr>
              <a:t>Most conceptions of shared governance recognize that faculty are best qualified and should therefore have a primary role, through a sound and well-established governance structure, in the formulation of policy relating to:</a:t>
            </a:r>
          </a:p>
          <a:p>
            <a:pPr>
              <a:spcAft>
                <a:spcPts val="0"/>
              </a:spcAft>
              <a:defRPr/>
            </a:pPr>
            <a:r>
              <a:rPr lang="en-US" sz="1400" dirty="0" smtClean="0">
                <a:solidFill>
                  <a:schemeClr val="tx1">
                    <a:lumMod val="85000"/>
                    <a:lumOff val="15000"/>
                  </a:schemeClr>
                </a:solidFill>
              </a:rPr>
              <a:t>Curriculum</a:t>
            </a:r>
            <a:endParaRPr lang="en-US" sz="1400" dirty="0"/>
          </a:p>
          <a:p>
            <a:pPr>
              <a:spcAft>
                <a:spcPts val="0"/>
              </a:spcAft>
              <a:defRPr/>
            </a:pPr>
            <a:r>
              <a:rPr lang="en-US" sz="1400" dirty="0" smtClean="0">
                <a:solidFill>
                  <a:schemeClr val="tx1">
                    <a:lumMod val="85000"/>
                    <a:lumOff val="15000"/>
                  </a:schemeClr>
                </a:solidFill>
              </a:rPr>
              <a:t>Methods of instruction</a:t>
            </a:r>
          </a:p>
          <a:p>
            <a:pPr>
              <a:spcAft>
                <a:spcPts val="0"/>
              </a:spcAft>
              <a:defRPr/>
            </a:pPr>
            <a:r>
              <a:rPr lang="en-US" sz="1400" dirty="0" smtClean="0">
                <a:solidFill>
                  <a:schemeClr val="tx1">
                    <a:lumMod val="85000"/>
                    <a:lumOff val="15000"/>
                  </a:schemeClr>
                </a:solidFill>
              </a:rPr>
              <a:t>Academic standards/rules</a:t>
            </a:r>
          </a:p>
          <a:p>
            <a:pPr>
              <a:spcAft>
                <a:spcPts val="0"/>
              </a:spcAft>
              <a:defRPr/>
            </a:pPr>
            <a:r>
              <a:rPr lang="en-US" sz="1400" dirty="0" smtClean="0"/>
              <a:t>Assessment of courses and programs</a:t>
            </a:r>
            <a:endParaRPr lang="en-US" sz="1400" dirty="0" smtClean="0">
              <a:solidFill>
                <a:schemeClr val="tx1">
                  <a:lumMod val="85000"/>
                  <a:lumOff val="15000"/>
                </a:schemeClr>
              </a:solidFill>
            </a:endParaRPr>
          </a:p>
          <a:p>
            <a:pPr>
              <a:spcAft>
                <a:spcPts val="0"/>
              </a:spcAft>
              <a:defRPr/>
            </a:pPr>
            <a:r>
              <a:rPr lang="en-US" sz="1400" dirty="0" smtClean="0">
                <a:solidFill>
                  <a:schemeClr val="tx1">
                    <a:lumMod val="85000"/>
                    <a:lumOff val="15000"/>
                  </a:schemeClr>
                </a:solidFill>
              </a:rPr>
              <a:t>Academic student affairs</a:t>
            </a:r>
          </a:p>
          <a:p>
            <a:pPr>
              <a:spcAft>
                <a:spcPts val="0"/>
              </a:spcAft>
              <a:defRPr/>
            </a:pPr>
            <a:r>
              <a:rPr lang="en-US" sz="1400" dirty="0" smtClean="0">
                <a:solidFill>
                  <a:schemeClr val="tx1">
                    <a:lumMod val="85000"/>
                    <a:lumOff val="15000"/>
                  </a:schemeClr>
                </a:solidFill>
              </a:rPr>
              <a:t>Program development</a:t>
            </a:r>
          </a:p>
          <a:p>
            <a:pPr>
              <a:spcAft>
                <a:spcPts val="0"/>
              </a:spcAft>
              <a:defRPr/>
            </a:pPr>
            <a:r>
              <a:rPr lang="en-US" sz="1400" dirty="0" smtClean="0">
                <a:solidFill>
                  <a:schemeClr val="tx1">
                    <a:lumMod val="85000"/>
                    <a:lumOff val="15000"/>
                  </a:schemeClr>
                </a:solidFill>
              </a:rPr>
              <a:t>Degree requirements</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BE145AF3-CE6E-4F9C-B6D3-5FB2B13397A6}" type="slidenum">
              <a:rPr lang="en-US" altLang="en-US" smtClean="0">
                <a:latin typeface="Arial" charset="0"/>
              </a:rPr>
              <a:pPr/>
              <a:t>6</a:t>
            </a:fld>
            <a:endParaRPr lang="en-US" altLang="en-US"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Faculty Purview over Curriculum</a:t>
            </a:r>
            <a:endParaRPr lang="en-US" b="1" dirty="0"/>
          </a:p>
        </p:txBody>
      </p:sp>
      <p:sp>
        <p:nvSpPr>
          <p:cNvPr id="3" name="Content Placeholder 2"/>
          <p:cNvSpPr>
            <a:spLocks noGrp="1"/>
          </p:cNvSpPr>
          <p:nvPr>
            <p:ph sz="quarter" idx="13"/>
          </p:nvPr>
        </p:nvSpPr>
        <p:spPr/>
        <p:txBody>
          <a:bodyPr/>
          <a:lstStyle/>
          <a:p>
            <a:r>
              <a:rPr lang="en-US" dirty="0" smtClean="0"/>
              <a:t>Because of faculty expertise in content areas as well as in pedagogy or method, faculty are best equipped to determine:</a:t>
            </a:r>
          </a:p>
          <a:p>
            <a:pPr lvl="1"/>
            <a:r>
              <a:rPr lang="en-US" dirty="0" smtClean="0"/>
              <a:t>Program and course learning outcomes</a:t>
            </a:r>
          </a:p>
          <a:p>
            <a:pPr lvl="1"/>
            <a:r>
              <a:rPr lang="en-US" dirty="0" smtClean="0"/>
              <a:t>Sequencing of content</a:t>
            </a:r>
          </a:p>
          <a:p>
            <a:pPr lvl="1"/>
            <a:r>
              <a:rPr lang="en-US" dirty="0" smtClean="0"/>
              <a:t>The use of instructional materials</a:t>
            </a:r>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7</a:t>
            </a:fld>
            <a:endParaRPr lang="en-US"/>
          </a:p>
        </p:txBody>
      </p:sp>
    </p:spTree>
    <p:extLst>
      <p:ext uri="{BB962C8B-B14F-4D97-AF65-F5344CB8AC3E}">
        <p14:creationId xmlns:p14="http://schemas.microsoft.com/office/powerpoint/2010/main" val="417149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US" altLang="en-US" b="1" dirty="0" smtClean="0">
                <a:cs typeface="Trebuchet MS" pitchFamily="34" charset="0"/>
              </a:rPr>
              <a:t>Shared Governance</a:t>
            </a:r>
          </a:p>
        </p:txBody>
      </p:sp>
      <p:sp>
        <p:nvSpPr>
          <p:cNvPr id="3" name="Content Placeholder 2"/>
          <p:cNvSpPr>
            <a:spLocks noGrp="1"/>
          </p:cNvSpPr>
          <p:nvPr>
            <p:ph sz="quarter" idx="13"/>
          </p:nvPr>
        </p:nvSpPr>
        <p:spPr/>
        <p:txBody>
          <a:bodyPr rtlCol="0">
            <a:normAutofit fontScale="92500" lnSpcReduction="20000"/>
          </a:bodyPr>
          <a:lstStyle/>
          <a:p>
            <a:pPr marL="0" indent="0" eaLnBrk="1" fontAlgn="auto" hangingPunct="1">
              <a:spcAft>
                <a:spcPts val="0"/>
              </a:spcAft>
              <a:buNone/>
              <a:defRPr/>
            </a:pPr>
            <a:r>
              <a:rPr lang="en-US" sz="2800" dirty="0" smtClean="0">
                <a:solidFill>
                  <a:schemeClr val="tx1">
                    <a:lumMod val="85000"/>
                    <a:lumOff val="15000"/>
                  </a:schemeClr>
                </a:solidFill>
              </a:rPr>
              <a:t>Furthermore, faculty should have significant input, through their governance structure, into all other areas that affect the academic functions of the institution. This input should extend to areas that include, but are not limited to:</a:t>
            </a:r>
          </a:p>
          <a:p>
            <a:pPr>
              <a:spcAft>
                <a:spcPts val="0"/>
              </a:spcAft>
              <a:defRPr/>
            </a:pPr>
            <a:r>
              <a:rPr lang="en-US" dirty="0" smtClean="0">
                <a:solidFill>
                  <a:schemeClr val="tx1">
                    <a:lumMod val="85000"/>
                    <a:lumOff val="15000"/>
                  </a:schemeClr>
                </a:solidFill>
              </a:rPr>
              <a:t>Budget </a:t>
            </a:r>
            <a:endParaRPr lang="en-US" dirty="0"/>
          </a:p>
          <a:p>
            <a:pPr>
              <a:spcAft>
                <a:spcPts val="0"/>
              </a:spcAft>
              <a:defRPr/>
            </a:pPr>
            <a:r>
              <a:rPr lang="en-US" dirty="0" smtClean="0">
                <a:solidFill>
                  <a:schemeClr val="tx1">
                    <a:lumMod val="85000"/>
                    <a:lumOff val="15000"/>
                  </a:schemeClr>
                </a:solidFill>
              </a:rPr>
              <a:t>Mission, planning (strategic and operational)</a:t>
            </a:r>
          </a:p>
          <a:p>
            <a:pPr>
              <a:spcAft>
                <a:spcPts val="0"/>
              </a:spcAft>
              <a:defRPr/>
            </a:pPr>
            <a:r>
              <a:rPr lang="en-US" dirty="0" smtClean="0">
                <a:solidFill>
                  <a:schemeClr val="tx1">
                    <a:lumMod val="85000"/>
                    <a:lumOff val="15000"/>
                  </a:schemeClr>
                </a:solidFill>
              </a:rPr>
              <a:t>Institutional Assessment</a:t>
            </a:r>
          </a:p>
          <a:p>
            <a:pPr>
              <a:spcAft>
                <a:spcPts val="0"/>
              </a:spcAft>
              <a:defRPr/>
            </a:pPr>
            <a:r>
              <a:rPr lang="en-US" dirty="0" smtClean="0">
                <a:solidFill>
                  <a:schemeClr val="tx1">
                    <a:lumMod val="85000"/>
                    <a:lumOff val="15000"/>
                  </a:schemeClr>
                </a:solidFill>
              </a:rPr>
              <a:t>Searches for key leaders</a:t>
            </a:r>
          </a:p>
          <a:p>
            <a:pPr>
              <a:spcAft>
                <a:spcPts val="0"/>
              </a:spcAft>
              <a:defRPr/>
            </a:pPr>
            <a:r>
              <a:rPr lang="en-US" dirty="0" smtClean="0">
                <a:solidFill>
                  <a:schemeClr val="tx1">
                    <a:lumMod val="85000"/>
                    <a:lumOff val="15000"/>
                  </a:schemeClr>
                </a:solidFill>
              </a:rPr>
              <a:t>Policy that is not academic in nature</a:t>
            </a:r>
          </a:p>
          <a:p>
            <a:pPr marL="365760" indent="-365760" eaLnBrk="1" fontAlgn="auto" hangingPunct="1">
              <a:spcAft>
                <a:spcPts val="0"/>
              </a:spcAft>
              <a:buFont typeface="Wingdings" pitchFamily="2" charset="2"/>
              <a:buChar char=""/>
              <a:defRPr/>
            </a:pPr>
            <a:endParaRPr lang="en-US" dirty="0" smtClean="0">
              <a:solidFill>
                <a:schemeClr val="tx1">
                  <a:lumMod val="85000"/>
                  <a:lumOff val="15000"/>
                </a:schemeClr>
              </a:solidFill>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charset="0"/>
                <a:cs typeface="Arial" charset="0"/>
              </a:defRPr>
            </a:lvl1pPr>
            <a:lvl2pPr marL="742950" indent="-285750">
              <a:defRPr>
                <a:solidFill>
                  <a:schemeClr val="tx1"/>
                </a:solidFill>
                <a:latin typeface="Garamond" charset="0"/>
                <a:cs typeface="Arial" charset="0"/>
              </a:defRPr>
            </a:lvl2pPr>
            <a:lvl3pPr marL="1143000" indent="-228600">
              <a:defRPr>
                <a:solidFill>
                  <a:schemeClr val="tx1"/>
                </a:solidFill>
                <a:latin typeface="Garamond" charset="0"/>
                <a:cs typeface="Arial" charset="0"/>
              </a:defRPr>
            </a:lvl3pPr>
            <a:lvl4pPr marL="1600200" indent="-228600">
              <a:defRPr>
                <a:solidFill>
                  <a:schemeClr val="tx1"/>
                </a:solidFill>
                <a:latin typeface="Garamond" charset="0"/>
                <a:cs typeface="Arial" charset="0"/>
              </a:defRPr>
            </a:lvl4pPr>
            <a:lvl5pPr marL="2057400" indent="-228600">
              <a:defRPr>
                <a:solidFill>
                  <a:schemeClr val="tx1"/>
                </a:solidFill>
                <a:latin typeface="Garamond" charset="0"/>
                <a:cs typeface="Arial" charset="0"/>
              </a:defRPr>
            </a:lvl5pPr>
            <a:lvl6pPr marL="2514600" indent="-228600" eaLnBrk="0" fontAlgn="base" hangingPunct="0">
              <a:spcBef>
                <a:spcPct val="0"/>
              </a:spcBef>
              <a:spcAft>
                <a:spcPct val="0"/>
              </a:spcAft>
              <a:defRPr>
                <a:solidFill>
                  <a:schemeClr val="tx1"/>
                </a:solidFill>
                <a:latin typeface="Garamond" charset="0"/>
                <a:cs typeface="Arial" charset="0"/>
              </a:defRPr>
            </a:lvl6pPr>
            <a:lvl7pPr marL="2971800" indent="-228600" eaLnBrk="0" fontAlgn="base" hangingPunct="0">
              <a:spcBef>
                <a:spcPct val="0"/>
              </a:spcBef>
              <a:spcAft>
                <a:spcPct val="0"/>
              </a:spcAft>
              <a:defRPr>
                <a:solidFill>
                  <a:schemeClr val="tx1"/>
                </a:solidFill>
                <a:latin typeface="Garamond" charset="0"/>
                <a:cs typeface="Arial" charset="0"/>
              </a:defRPr>
            </a:lvl7pPr>
            <a:lvl8pPr marL="3429000" indent="-228600" eaLnBrk="0" fontAlgn="base" hangingPunct="0">
              <a:spcBef>
                <a:spcPct val="0"/>
              </a:spcBef>
              <a:spcAft>
                <a:spcPct val="0"/>
              </a:spcAft>
              <a:defRPr>
                <a:solidFill>
                  <a:schemeClr val="tx1"/>
                </a:solidFill>
                <a:latin typeface="Garamond" charset="0"/>
                <a:cs typeface="Arial" charset="0"/>
              </a:defRPr>
            </a:lvl8pPr>
            <a:lvl9pPr marL="3886200" indent="-228600" eaLnBrk="0" fontAlgn="base" hangingPunct="0">
              <a:spcBef>
                <a:spcPct val="0"/>
              </a:spcBef>
              <a:spcAft>
                <a:spcPct val="0"/>
              </a:spcAft>
              <a:defRPr>
                <a:solidFill>
                  <a:schemeClr val="tx1"/>
                </a:solidFill>
                <a:latin typeface="Garamond" charset="0"/>
                <a:cs typeface="Arial" charset="0"/>
              </a:defRPr>
            </a:lvl9pPr>
          </a:lstStyle>
          <a:p>
            <a:fld id="{FE734DB4-1042-44F4-9A03-24EA8DAA6ABE}" type="slidenum">
              <a:rPr lang="en-US" altLang="en-US" smtClean="0">
                <a:latin typeface="Arial" charset="0"/>
              </a:rPr>
              <a:pPr/>
              <a:t>8</a:t>
            </a:fld>
            <a:endParaRPr lang="en-US" altLang="en-US"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Role of Students in Shared Governance</a:t>
            </a:r>
            <a:endParaRPr lang="en-US" b="1" dirty="0"/>
          </a:p>
        </p:txBody>
      </p:sp>
      <p:sp>
        <p:nvSpPr>
          <p:cNvPr id="3" name="Content Placeholder 2"/>
          <p:cNvSpPr>
            <a:spLocks noGrp="1"/>
          </p:cNvSpPr>
          <p:nvPr>
            <p:ph sz="quarter" idx="13"/>
          </p:nvPr>
        </p:nvSpPr>
        <p:spPr/>
        <p:txBody>
          <a:bodyPr>
            <a:normAutofit fontScale="92500" lnSpcReduction="10000"/>
          </a:bodyPr>
          <a:lstStyle/>
          <a:p>
            <a:r>
              <a:rPr lang="en-US" u="sng" dirty="0" smtClean="0"/>
              <a:t>Student affairs </a:t>
            </a:r>
            <a:r>
              <a:rPr lang="en-US" dirty="0" smtClean="0"/>
              <a:t>– students should be consulted on policy related to student affairs</a:t>
            </a:r>
            <a:br>
              <a:rPr lang="en-US" dirty="0" smtClean="0"/>
            </a:br>
            <a:r>
              <a:rPr lang="en-US" dirty="0" err="1" smtClean="0"/>
              <a:t>eg</a:t>
            </a:r>
            <a:r>
              <a:rPr lang="en-US" dirty="0" smtClean="0"/>
              <a:t>: Code of conduct; tuition; res life; food services</a:t>
            </a:r>
          </a:p>
          <a:p>
            <a:r>
              <a:rPr lang="en-US" u="sng" dirty="0" smtClean="0"/>
              <a:t>Shared governance bodies </a:t>
            </a:r>
            <a:r>
              <a:rPr lang="en-US" dirty="0" smtClean="0"/>
              <a:t>– Students should be represented on Campus decision-making bodies</a:t>
            </a:r>
          </a:p>
          <a:p>
            <a:r>
              <a:rPr lang="en-US" u="sng" dirty="0" smtClean="0"/>
              <a:t>Student Governance </a:t>
            </a:r>
            <a:r>
              <a:rPr lang="en-US" dirty="0" smtClean="0"/>
              <a:t>– Students should control the constitution and by-laws of their Student government organization</a:t>
            </a:r>
          </a:p>
          <a:p>
            <a:r>
              <a:rPr lang="en-US" u="sng" dirty="0" smtClean="0"/>
              <a:t>Student elections </a:t>
            </a:r>
            <a:r>
              <a:rPr lang="en-US" dirty="0" smtClean="0"/>
              <a:t>– Students should be able to vote in free and fair campus elections for their leaders</a:t>
            </a:r>
          </a:p>
          <a:p>
            <a:r>
              <a:rPr lang="en-US" u="sng" dirty="0" smtClean="0"/>
              <a:t>Student Activity Fee </a:t>
            </a:r>
            <a:r>
              <a:rPr lang="en-US" dirty="0" smtClean="0"/>
              <a:t>– Students should have control/influence over use of the fee</a:t>
            </a:r>
            <a:endParaRPr lang="en-US" dirty="0"/>
          </a:p>
        </p:txBody>
      </p:sp>
      <p:sp>
        <p:nvSpPr>
          <p:cNvPr id="4" name="Slide Number Placeholder 3"/>
          <p:cNvSpPr>
            <a:spLocks noGrp="1"/>
          </p:cNvSpPr>
          <p:nvPr>
            <p:ph type="sldNum" sz="quarter" idx="12"/>
          </p:nvPr>
        </p:nvSpPr>
        <p:spPr/>
        <p:txBody>
          <a:bodyPr/>
          <a:lstStyle/>
          <a:p>
            <a:pPr>
              <a:defRPr/>
            </a:pPr>
            <a:fld id="{8A881397-7D89-44AE-B4E7-19C6A51463A6}" type="slidenum">
              <a:rPr lang="en-US" smtClean="0"/>
              <a:pPr>
                <a:defRPr/>
              </a:pPr>
              <a:t>9</a:t>
            </a:fld>
            <a:endParaRPr lang="en-US"/>
          </a:p>
        </p:txBody>
      </p:sp>
    </p:spTree>
    <p:extLst>
      <p:ext uri="{BB962C8B-B14F-4D97-AF65-F5344CB8AC3E}">
        <p14:creationId xmlns:p14="http://schemas.microsoft.com/office/powerpoint/2010/main" val="202676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3996</TotalTime>
  <Words>1160</Words>
  <Application>Microsoft Office PowerPoint</Application>
  <PresentationFormat>On-screen Show (4:3)</PresentationFormat>
  <Paragraphs>172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Courier New</vt:lpstr>
      <vt:lpstr>Trebuchet MS</vt:lpstr>
      <vt:lpstr>Wingdings</vt:lpstr>
      <vt:lpstr>Wingdings 2</vt:lpstr>
      <vt:lpstr>Wingdings 3</vt:lpstr>
      <vt:lpstr>Facet</vt:lpstr>
      <vt:lpstr>SUNY Voices:  CGL Leadership Institute</vt:lpstr>
      <vt:lpstr>Agenda for the day</vt:lpstr>
      <vt:lpstr>Introductions</vt:lpstr>
      <vt:lpstr>        Shared Governance 101</vt:lpstr>
      <vt:lpstr>What is Shared Governance?</vt:lpstr>
      <vt:lpstr>  Shared Governance  on academic matters</vt:lpstr>
      <vt:lpstr>Faculty Purview over Curriculum</vt:lpstr>
      <vt:lpstr>Shared Governance</vt:lpstr>
      <vt:lpstr>Role of Students in Shared Governance</vt:lpstr>
      <vt:lpstr>SUNY System  Shared Governance</vt:lpstr>
      <vt:lpstr>Roles and Responsibilities of Faculty</vt:lpstr>
      <vt:lpstr> Sound policy-making</vt:lpstr>
      <vt:lpstr> Policy-making vs. procedure</vt:lpstr>
      <vt:lpstr> Importance of process</vt:lpstr>
      <vt:lpstr>Importance of representation</vt:lpstr>
      <vt:lpstr> Decision-making structures</vt:lpstr>
      <vt:lpstr>Where does Shared Governance go Wrong?</vt:lpstr>
      <vt:lpstr>Where does Shared Governance go Wrong?</vt:lpstr>
      <vt:lpstr>Key indicators of  Good Shared Governance</vt:lpstr>
      <vt:lpstr>PowerPoint Presentation</vt:lpstr>
    </vt:vector>
  </TitlesOfParts>
  <Company>State University of New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Council of Community Colleges</dc:title>
  <dc:creator>goodti</dc:creator>
  <cp:lastModifiedBy>Redinger, Jennifer</cp:lastModifiedBy>
  <cp:revision>135</cp:revision>
  <dcterms:created xsi:type="dcterms:W3CDTF">2009-09-30T21:28:24Z</dcterms:created>
  <dcterms:modified xsi:type="dcterms:W3CDTF">2020-10-07T14:45:44Z</dcterms:modified>
</cp:coreProperties>
</file>